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320" r:id="rId54"/>
    <p:sldId id="321" r:id="rId55"/>
    <p:sldId id="322" r:id="rId56"/>
    <p:sldId id="323" r:id="rId57"/>
    <p:sldId id="324" r:id="rId58"/>
    <p:sldId id="325" r:id="rId59"/>
    <p:sldId id="326" r:id="rId60"/>
    <p:sldId id="327" r:id="rId61"/>
    <p:sldId id="328" r:id="rId62"/>
    <p:sldId id="329" r:id="rId63"/>
    <p:sldId id="330" r:id="rId64"/>
    <p:sldId id="331" r:id="rId65"/>
    <p:sldId id="332" r:id="rId66"/>
    <p:sldId id="333" r:id="rId67"/>
    <p:sldId id="334" r:id="rId68"/>
    <p:sldId id="335" r:id="rId69"/>
    <p:sldId id="336" r:id="rId70"/>
    <p:sldId id="337" r:id="rId71"/>
    <p:sldId id="338" r:id="rId72"/>
    <p:sldId id="339" r:id="rId73"/>
    <p:sldId id="340" r:id="rId74"/>
    <p:sldId id="341" r:id="rId75"/>
    <p:sldId id="342" r:id="rId76"/>
    <p:sldId id="343" r:id="rId77"/>
    <p:sldId id="344" r:id="rId78"/>
    <p:sldId id="345" r:id="rId79"/>
    <p:sldId id="346" r:id="rId80"/>
    <p:sldId id="347" r:id="rId81"/>
    <p:sldId id="348" r:id="rId82"/>
    <p:sldId id="349" r:id="rId83"/>
    <p:sldId id="350" r:id="rId84"/>
    <p:sldId id="351" r:id="rId85"/>
    <p:sldId id="352" r:id="rId86"/>
    <p:sldId id="353" r:id="rId87"/>
    <p:sldId id="354" r:id="rId88"/>
    <p:sldId id="355" r:id="rId89"/>
    <p:sldId id="356" r:id="rId90"/>
    <p:sldId id="357" r:id="rId91"/>
    <p:sldId id="358" r:id="rId92"/>
    <p:sldId id="359" r:id="rId93"/>
    <p:sldId id="360" r:id="rId94"/>
    <p:sldId id="361" r:id="rId95"/>
    <p:sldId id="362" r:id="rId96"/>
  </p:sldIdLst>
  <p:sldSz cx="18288000" cy="10287000"/>
  <p:notesSz cx="6858000" cy="9144000"/>
  <p:embeddedFontLst>
    <p:embeddedFont>
      <p:font typeface="Calibri" panose="020F0502020204030204" pitchFamily="34" charset="0"/>
      <p:regular r:id="rId98"/>
      <p:bold r:id="rId99"/>
      <p:italic r:id="rId100"/>
      <p:boldItalic r:id="rId101"/>
    </p:embeddedFont>
    <p:embeddedFont>
      <p:font typeface="Glacial Indifference" panose="020B0604020202020204" charset="0"/>
      <p:regular r:id="rId102"/>
    </p:embeddedFont>
    <p:embeddedFont>
      <p:font typeface="Glacial Indifference Bold" panose="020B0604020202020204" charset="0"/>
      <p:regular r:id="rId103"/>
    </p:embeddedFont>
    <p:embeddedFont>
      <p:font typeface="Hussar Bold" panose="020B0604020202020204" charset="0"/>
      <p:regular r:id="rId104"/>
    </p:embeddedFont>
    <p:embeddedFont>
      <p:font typeface="Josefin Sans Bold" panose="020B0604020202020204" charset="0"/>
      <p:regular r:id="rId105"/>
      <p:boldItalic r:id="rId106"/>
    </p:embeddedFont>
    <p:embeddedFont>
      <p:font typeface="Open Sans" panose="020B0604020202020204" charset="0"/>
      <p:regular r:id="rId107"/>
      <p:bold r:id="rId108"/>
      <p:italic r:id="rId109"/>
      <p:boldItalic r:id="rId110"/>
    </p:embeddedFont>
    <p:embeddedFont>
      <p:font typeface="Open Sans Bold" panose="020B0604020202020204" charset="0"/>
      <p:regular r:id="rId111"/>
    </p:embeddedFont>
    <p:embeddedFont>
      <p:font typeface="Playlist Script" panose="020B0604020202020204" charset="0"/>
      <p:regular r:id="rId1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36" autoAdjust="0"/>
    <p:restoredTop sz="94622" autoAdjust="0"/>
  </p:normalViewPr>
  <p:slideViewPr>
    <p:cSldViewPr>
      <p:cViewPr varScale="1">
        <p:scale>
          <a:sx n="73" d="100"/>
          <a:sy n="73" d="100"/>
        </p:scale>
        <p:origin x="24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15.fntdata"/><Relationship Id="rId16" Type="http://schemas.openxmlformats.org/officeDocument/2006/relationships/slide" Target="slides/slide15.xml"/><Relationship Id="rId107" Type="http://schemas.openxmlformats.org/officeDocument/2006/relationships/font" Target="fonts/font10.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5.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6.fntdata"/><Relationship Id="rId108" Type="http://schemas.openxmlformats.org/officeDocument/2006/relationships/font" Target="fonts/font11.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9.fntdata"/><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2.fntdata"/><Relationship Id="rId10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12.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104"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13.fntdata"/><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3.fntdata"/><Relationship Id="rId105"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font" Target="fonts/font1.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18.04.2024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www.google.com/re,good%2C%20doesn" TargetMode="External"/><Relationship Id="rId5" Type="http://schemas.openxmlformats.org/officeDocument/2006/relationships/hyperlink" Target="https://www.ncppassociation.org/" TargetMode="External"/><Relationship Id="rId4" Type="http://schemas.openxmlformats.org/officeDocument/2006/relationships/hyperlink" Target="https://www.withpavilion.com/"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4994591" y="8732336"/>
            <a:ext cx="266700" cy="266700"/>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solidFill>
          </p:spPr>
        </p:sp>
      </p:grpSp>
      <p:sp>
        <p:nvSpPr>
          <p:cNvPr id="4" name="Freeform 4"/>
          <p:cNvSpPr/>
          <p:nvPr/>
        </p:nvSpPr>
        <p:spPr>
          <a:xfrm>
            <a:off x="-57099" y="-73861"/>
            <a:ext cx="18402197" cy="10360861"/>
          </a:xfrm>
          <a:custGeom>
            <a:avLst/>
            <a:gdLst/>
            <a:ahLst/>
            <a:cxnLst/>
            <a:rect l="l" t="t" r="r" b="b"/>
            <a:pathLst>
              <a:path w="18402197" h="10360861">
                <a:moveTo>
                  <a:pt x="0" y="0"/>
                </a:moveTo>
                <a:lnTo>
                  <a:pt x="18402198" y="0"/>
                </a:lnTo>
                <a:lnTo>
                  <a:pt x="18402198" y="10360861"/>
                </a:lnTo>
                <a:lnTo>
                  <a:pt x="0" y="10360861"/>
                </a:lnTo>
                <a:lnTo>
                  <a:pt x="0" y="0"/>
                </a:lnTo>
                <a:close/>
              </a:path>
            </a:pathLst>
          </a:custGeom>
          <a:blipFill>
            <a:blip r:embed="rId2"/>
            <a:stretch>
              <a:fillRect t="-75521" b="-75521"/>
            </a:stretch>
          </a:blipFill>
        </p:spPr>
      </p:sp>
      <p:sp>
        <p:nvSpPr>
          <p:cNvPr id="5" name="Freeform 5"/>
          <p:cNvSpPr/>
          <p:nvPr/>
        </p:nvSpPr>
        <p:spPr>
          <a:xfrm>
            <a:off x="6385350" y="2893533"/>
            <a:ext cx="5745694" cy="6501492"/>
          </a:xfrm>
          <a:custGeom>
            <a:avLst/>
            <a:gdLst/>
            <a:ahLst/>
            <a:cxnLst/>
            <a:rect l="l" t="t" r="r" b="b"/>
            <a:pathLst>
              <a:path w="5745694" h="6501492">
                <a:moveTo>
                  <a:pt x="0" y="0"/>
                </a:moveTo>
                <a:lnTo>
                  <a:pt x="5745694" y="0"/>
                </a:lnTo>
                <a:lnTo>
                  <a:pt x="5745694" y="6501492"/>
                </a:lnTo>
                <a:lnTo>
                  <a:pt x="0" y="6501492"/>
                </a:lnTo>
                <a:lnTo>
                  <a:pt x="0" y="0"/>
                </a:lnTo>
                <a:close/>
              </a:path>
            </a:pathLst>
          </a:custGeom>
          <a:blipFill>
            <a:blip r:embed="rId3"/>
            <a:stretch>
              <a:fillRect/>
            </a:stretch>
          </a:blipFill>
        </p:spPr>
      </p:sp>
      <p:sp>
        <p:nvSpPr>
          <p:cNvPr id="6" name="TextBox 6"/>
          <p:cNvSpPr txBox="1"/>
          <p:nvPr/>
        </p:nvSpPr>
        <p:spPr>
          <a:xfrm rot="-329388">
            <a:off x="918203" y="-189490"/>
            <a:ext cx="16144787" cy="4039567"/>
          </a:xfrm>
          <a:prstGeom prst="rect">
            <a:avLst/>
          </a:prstGeom>
        </p:spPr>
        <p:txBody>
          <a:bodyPr wrap="square" lIns="0" tIns="0" rIns="0" bIns="0" rtlCol="0" anchor="t">
            <a:spAutoFit/>
          </a:bodyPr>
          <a:lstStyle/>
          <a:p>
            <a:pPr algn="ctr">
              <a:lnSpc>
                <a:spcPts val="31533"/>
              </a:lnSpc>
              <a:spcBef>
                <a:spcPts val="23649"/>
              </a:spcBef>
            </a:pPr>
            <a:r>
              <a:rPr lang="en-US" sz="22523" dirty="0">
                <a:solidFill>
                  <a:srgbClr val="FFFFFF"/>
                </a:solidFill>
                <a:latin typeface="Playlist Script"/>
              </a:rPr>
              <a:t>Procure-It</a:t>
            </a:r>
          </a:p>
        </p:txBody>
      </p:sp>
      <p:sp>
        <p:nvSpPr>
          <p:cNvPr id="7" name="TextBox 7"/>
          <p:cNvSpPr txBox="1"/>
          <p:nvPr/>
        </p:nvSpPr>
        <p:spPr>
          <a:xfrm>
            <a:off x="-280133" y="9639300"/>
            <a:ext cx="18949133" cy="746307"/>
          </a:xfrm>
          <a:prstGeom prst="rect">
            <a:avLst/>
          </a:prstGeom>
        </p:spPr>
        <p:txBody>
          <a:bodyPr lIns="0" tIns="0" rIns="0" bIns="0" rtlCol="0" anchor="t">
            <a:spAutoFit/>
          </a:bodyPr>
          <a:lstStyle/>
          <a:p>
            <a:pPr algn="ctr">
              <a:lnSpc>
                <a:spcPts val="6114"/>
              </a:lnSpc>
              <a:spcBef>
                <a:spcPts val="4586"/>
              </a:spcBef>
            </a:pPr>
            <a:r>
              <a:rPr lang="en-US" sz="4367" spc="393" dirty="0">
                <a:solidFill>
                  <a:srgbClr val="FFFFFF"/>
                </a:solidFill>
                <a:latin typeface="Hussar Bold"/>
              </a:rPr>
              <a:t>MISSOURI ASSOCIATION OF PUBLIC PURCHASING</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4994591" y="8732336"/>
            <a:ext cx="266700" cy="266700"/>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solidFill>
          </p:spPr>
        </p:sp>
      </p:grpSp>
      <p:sp>
        <p:nvSpPr>
          <p:cNvPr id="4" name="Freeform 4"/>
          <p:cNvSpPr/>
          <p:nvPr/>
        </p:nvSpPr>
        <p:spPr>
          <a:xfrm>
            <a:off x="0" y="0"/>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5" name="Freeform 5"/>
          <p:cNvSpPr/>
          <p:nvPr/>
        </p:nvSpPr>
        <p:spPr>
          <a:xfrm>
            <a:off x="2629786" y="1031135"/>
            <a:ext cx="13400913" cy="8520069"/>
          </a:xfrm>
          <a:custGeom>
            <a:avLst/>
            <a:gdLst/>
            <a:ahLst/>
            <a:cxnLst/>
            <a:rect l="l" t="t" r="r" b="b"/>
            <a:pathLst>
              <a:path w="13400913" h="8520069">
                <a:moveTo>
                  <a:pt x="0" y="0"/>
                </a:moveTo>
                <a:lnTo>
                  <a:pt x="13400913" y="0"/>
                </a:lnTo>
                <a:lnTo>
                  <a:pt x="13400913" y="8520069"/>
                </a:lnTo>
                <a:lnTo>
                  <a:pt x="0" y="8520069"/>
                </a:lnTo>
                <a:lnTo>
                  <a:pt x="0" y="0"/>
                </a:lnTo>
                <a:close/>
              </a:path>
            </a:pathLst>
          </a:custGeom>
          <a:blipFill>
            <a:blip r:embed="rId3"/>
            <a:stretch>
              <a:fillRect/>
            </a:stretch>
          </a:blipFill>
        </p:spPr>
      </p:sp>
      <p:sp>
        <p:nvSpPr>
          <p:cNvPr id="6" name="TextBox 6"/>
          <p:cNvSpPr txBox="1"/>
          <p:nvPr/>
        </p:nvSpPr>
        <p:spPr>
          <a:xfrm>
            <a:off x="5355269" y="1701912"/>
            <a:ext cx="7577462" cy="872481"/>
          </a:xfrm>
          <a:prstGeom prst="rect">
            <a:avLst/>
          </a:prstGeom>
        </p:spPr>
        <p:txBody>
          <a:bodyPr lIns="0" tIns="0" rIns="0" bIns="0" rtlCol="0" anchor="t">
            <a:spAutoFit/>
          </a:bodyPr>
          <a:lstStyle/>
          <a:p>
            <a:pPr algn="ctr">
              <a:lnSpc>
                <a:spcPts val="6440"/>
              </a:lnSpc>
            </a:pPr>
            <a:r>
              <a:rPr lang="en-US" sz="6779">
                <a:solidFill>
                  <a:srgbClr val="310062"/>
                </a:solidFill>
                <a:latin typeface="Glacial Indifference Bold"/>
              </a:rPr>
              <a:t>Rules of the Game</a:t>
            </a:r>
          </a:p>
        </p:txBody>
      </p:sp>
      <p:sp>
        <p:nvSpPr>
          <p:cNvPr id="7" name="TextBox 7"/>
          <p:cNvSpPr txBox="1"/>
          <p:nvPr/>
        </p:nvSpPr>
        <p:spPr>
          <a:xfrm>
            <a:off x="2872915" y="2436603"/>
            <a:ext cx="12542170" cy="6645089"/>
          </a:xfrm>
          <a:prstGeom prst="rect">
            <a:avLst/>
          </a:prstGeom>
        </p:spPr>
        <p:txBody>
          <a:bodyPr lIns="0" tIns="0" rIns="0" bIns="0" rtlCol="0" anchor="t">
            <a:spAutoFit/>
          </a:bodyPr>
          <a:lstStyle/>
          <a:p>
            <a:pPr marL="893067" lvl="1" indent="-446533">
              <a:lnSpc>
                <a:spcPts val="5791"/>
              </a:lnSpc>
              <a:buFont typeface="Arial"/>
              <a:buChar char="•"/>
            </a:pPr>
            <a:r>
              <a:rPr lang="en-US" sz="4136" dirty="0">
                <a:solidFill>
                  <a:srgbClr val="310062"/>
                </a:solidFill>
                <a:latin typeface="Open Sans Bold"/>
              </a:rPr>
              <a:t>OUTSIDE SOURCES/TECHNOLOGY IS NOT ALLOWED!!!!</a:t>
            </a:r>
          </a:p>
          <a:p>
            <a:pPr marL="893067" lvl="1" indent="-446533">
              <a:lnSpc>
                <a:spcPts val="5791"/>
              </a:lnSpc>
              <a:buFont typeface="Arial"/>
              <a:buChar char="•"/>
            </a:pPr>
            <a:r>
              <a:rPr lang="en-US" sz="4136" dirty="0">
                <a:solidFill>
                  <a:srgbClr val="310062"/>
                </a:solidFill>
                <a:latin typeface="Open Sans Bold"/>
              </a:rPr>
              <a:t>The Trivia Master is always right. Challenges are not allowed!</a:t>
            </a:r>
          </a:p>
          <a:p>
            <a:pPr marL="893067" lvl="1" indent="-446533">
              <a:lnSpc>
                <a:spcPts val="5791"/>
              </a:lnSpc>
              <a:buFont typeface="Arial"/>
              <a:buChar char="•"/>
            </a:pPr>
            <a:r>
              <a:rPr lang="en-US" sz="4136" dirty="0">
                <a:solidFill>
                  <a:srgbClr val="310062"/>
                </a:solidFill>
                <a:latin typeface="Open Sans Bold"/>
              </a:rPr>
              <a:t>Do not shout out answers!</a:t>
            </a:r>
          </a:p>
          <a:p>
            <a:pPr marL="893067" lvl="1" indent="-446533">
              <a:lnSpc>
                <a:spcPts val="5791"/>
              </a:lnSpc>
              <a:buFont typeface="Arial"/>
              <a:buChar char="•"/>
            </a:pPr>
            <a:r>
              <a:rPr lang="en-US" sz="4136" dirty="0">
                <a:solidFill>
                  <a:srgbClr val="310062"/>
                </a:solidFill>
                <a:latin typeface="Open Sans Bold"/>
              </a:rPr>
              <a:t>Tally answers each round.</a:t>
            </a:r>
          </a:p>
          <a:p>
            <a:pPr marL="893067" lvl="1" indent="-446533">
              <a:lnSpc>
                <a:spcPts val="5791"/>
              </a:lnSpc>
              <a:buFont typeface="Arial"/>
              <a:buChar char="•"/>
            </a:pPr>
            <a:r>
              <a:rPr lang="en-US" sz="4136" dirty="0">
                <a:solidFill>
                  <a:srgbClr val="310062"/>
                </a:solidFill>
                <a:latin typeface="Open Sans Bold"/>
              </a:rPr>
              <a:t>Players/teams will have limited time to discuss and write down their answers.</a:t>
            </a:r>
          </a:p>
          <a:p>
            <a:pPr marL="893067" lvl="1" indent="-446533">
              <a:lnSpc>
                <a:spcPts val="5791"/>
              </a:lnSpc>
              <a:buFont typeface="Arial"/>
              <a:buChar char="•"/>
            </a:pPr>
            <a:r>
              <a:rPr lang="en-US" sz="4136" dirty="0">
                <a:solidFill>
                  <a:srgbClr val="310062"/>
                </a:solidFill>
                <a:latin typeface="Open Sans Bold"/>
              </a:rPr>
              <a:t>Each correct answer earns one point.</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randombar(horizont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randombar(horizontal)">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randombar(horizontal)">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randombar(horizontal)">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randombar(horizontal)">
                                      <p:cBhvr>
                                        <p:cTn id="3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4994591" y="8732336"/>
            <a:ext cx="266700" cy="266700"/>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solidFill>
          </p:spPr>
        </p:sp>
      </p:grpSp>
      <p:sp>
        <p:nvSpPr>
          <p:cNvPr id="4" name="Freeform 4"/>
          <p:cNvSpPr/>
          <p:nvPr/>
        </p:nvSpPr>
        <p:spPr>
          <a:xfrm>
            <a:off x="0" y="0"/>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5" name="Freeform 5"/>
          <p:cNvSpPr/>
          <p:nvPr/>
        </p:nvSpPr>
        <p:spPr>
          <a:xfrm>
            <a:off x="2629786" y="1031135"/>
            <a:ext cx="13400913" cy="8520069"/>
          </a:xfrm>
          <a:custGeom>
            <a:avLst/>
            <a:gdLst/>
            <a:ahLst/>
            <a:cxnLst/>
            <a:rect l="l" t="t" r="r" b="b"/>
            <a:pathLst>
              <a:path w="13400913" h="8520069">
                <a:moveTo>
                  <a:pt x="0" y="0"/>
                </a:moveTo>
                <a:lnTo>
                  <a:pt x="13400913" y="0"/>
                </a:lnTo>
                <a:lnTo>
                  <a:pt x="13400913" y="8520069"/>
                </a:lnTo>
                <a:lnTo>
                  <a:pt x="0" y="8520069"/>
                </a:lnTo>
                <a:lnTo>
                  <a:pt x="0" y="0"/>
                </a:lnTo>
                <a:close/>
              </a:path>
            </a:pathLst>
          </a:custGeom>
          <a:blipFill>
            <a:blip r:embed="rId3"/>
            <a:stretch>
              <a:fillRect/>
            </a:stretch>
          </a:blipFill>
        </p:spPr>
      </p:sp>
      <p:sp>
        <p:nvSpPr>
          <p:cNvPr id="6" name="TextBox 6"/>
          <p:cNvSpPr txBox="1"/>
          <p:nvPr/>
        </p:nvSpPr>
        <p:spPr>
          <a:xfrm>
            <a:off x="5355269" y="1701912"/>
            <a:ext cx="7577462" cy="872481"/>
          </a:xfrm>
          <a:prstGeom prst="rect">
            <a:avLst/>
          </a:prstGeom>
        </p:spPr>
        <p:txBody>
          <a:bodyPr lIns="0" tIns="0" rIns="0" bIns="0" rtlCol="0" anchor="t">
            <a:spAutoFit/>
          </a:bodyPr>
          <a:lstStyle/>
          <a:p>
            <a:pPr algn="ctr">
              <a:lnSpc>
                <a:spcPts val="6440"/>
              </a:lnSpc>
            </a:pPr>
            <a:r>
              <a:rPr lang="en-US" sz="6779">
                <a:solidFill>
                  <a:srgbClr val="310062"/>
                </a:solidFill>
                <a:latin typeface="Glacial Indifference Bold"/>
              </a:rPr>
              <a:t>Team Rules</a:t>
            </a:r>
          </a:p>
        </p:txBody>
      </p:sp>
      <p:sp>
        <p:nvSpPr>
          <p:cNvPr id="7" name="TextBox 7"/>
          <p:cNvSpPr txBox="1"/>
          <p:nvPr/>
        </p:nvSpPr>
        <p:spPr>
          <a:xfrm>
            <a:off x="2629786" y="3049659"/>
            <a:ext cx="13006138" cy="2446336"/>
          </a:xfrm>
          <a:prstGeom prst="rect">
            <a:avLst/>
          </a:prstGeom>
        </p:spPr>
        <p:txBody>
          <a:bodyPr lIns="0" tIns="0" rIns="0" bIns="0" rtlCol="0" anchor="t">
            <a:spAutoFit/>
          </a:bodyPr>
          <a:lstStyle/>
          <a:p>
            <a:pPr marL="1003511" lvl="1" indent="-501756">
              <a:lnSpc>
                <a:spcPts val="6507"/>
              </a:lnSpc>
              <a:buFont typeface="Arial"/>
              <a:buChar char="•"/>
            </a:pPr>
            <a:r>
              <a:rPr lang="en-US" sz="4648" dirty="0">
                <a:solidFill>
                  <a:srgbClr val="310062"/>
                </a:solidFill>
                <a:latin typeface="Open Sans Bold"/>
              </a:rPr>
              <a:t>The table you are sitting at is your team</a:t>
            </a:r>
          </a:p>
          <a:p>
            <a:pPr marL="1003511" lvl="1" indent="-501756">
              <a:lnSpc>
                <a:spcPts val="6507"/>
              </a:lnSpc>
              <a:buFont typeface="Arial"/>
              <a:buChar char="•"/>
            </a:pPr>
            <a:r>
              <a:rPr lang="en-US" sz="4648" dirty="0">
                <a:solidFill>
                  <a:srgbClr val="310062"/>
                </a:solidFill>
                <a:latin typeface="Open Sans Bold"/>
              </a:rPr>
              <a:t>Introduce yourselves </a:t>
            </a:r>
          </a:p>
          <a:p>
            <a:pPr marL="1003511" lvl="1" indent="-501756">
              <a:lnSpc>
                <a:spcPts val="6507"/>
              </a:lnSpc>
              <a:buFont typeface="Arial"/>
              <a:buChar char="•"/>
            </a:pPr>
            <a:r>
              <a:rPr lang="en-US" sz="4648" dirty="0">
                <a:solidFill>
                  <a:srgbClr val="310062"/>
                </a:solidFill>
                <a:latin typeface="Open Sans Bold"/>
              </a:rPr>
              <a:t>Create a team name</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barn(inVertical)">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2"/>
          <p:cNvSpPr txBox="1"/>
          <p:nvPr/>
        </p:nvSpPr>
        <p:spPr>
          <a:xfrm>
            <a:off x="225420" y="1568790"/>
            <a:ext cx="17878473" cy="7524496"/>
          </a:xfrm>
          <a:prstGeom prst="rect">
            <a:avLst/>
          </a:prstGeom>
        </p:spPr>
        <p:txBody>
          <a:bodyPr lIns="0" tIns="0" rIns="0" bIns="0" rtlCol="0" anchor="t">
            <a:spAutoFit/>
          </a:bodyPr>
          <a:lstStyle/>
          <a:p>
            <a:pPr algn="ctr">
              <a:lnSpc>
                <a:spcPts val="7420"/>
              </a:lnSpc>
            </a:pPr>
            <a:r>
              <a:rPr lang="en-US" sz="5300" dirty="0">
                <a:solidFill>
                  <a:srgbClr val="FFFFFF"/>
                </a:solidFill>
                <a:latin typeface="Glacial Indifference"/>
              </a:rPr>
              <a:t>Round 1 This &amp; That</a:t>
            </a:r>
          </a:p>
          <a:p>
            <a:pPr algn="ctr">
              <a:lnSpc>
                <a:spcPts val="7420"/>
              </a:lnSpc>
            </a:pPr>
            <a:r>
              <a:rPr lang="en-US" sz="5300" dirty="0">
                <a:solidFill>
                  <a:srgbClr val="FFFFFF"/>
                </a:solidFill>
                <a:latin typeface="Glacial Indifference"/>
              </a:rPr>
              <a:t>Round 2 Fun Facts About MAPP</a:t>
            </a:r>
          </a:p>
          <a:p>
            <a:pPr algn="ctr">
              <a:lnSpc>
                <a:spcPts val="7420"/>
              </a:lnSpc>
            </a:pPr>
            <a:r>
              <a:rPr lang="en-US" sz="5300" dirty="0">
                <a:solidFill>
                  <a:srgbClr val="FFFFFF"/>
                </a:solidFill>
                <a:latin typeface="Glacial Indifference"/>
              </a:rPr>
              <a:t>Round 3 Fun Facts About NIGP</a:t>
            </a:r>
          </a:p>
          <a:p>
            <a:pPr algn="ctr">
              <a:lnSpc>
                <a:spcPts val="7420"/>
              </a:lnSpc>
            </a:pPr>
            <a:r>
              <a:rPr lang="en-US" sz="5300" dirty="0">
                <a:solidFill>
                  <a:srgbClr val="FFFFFF"/>
                </a:solidFill>
                <a:latin typeface="Glacial Indifference"/>
              </a:rPr>
              <a:t>Round 4 Fun Facts About Missouri</a:t>
            </a:r>
          </a:p>
          <a:p>
            <a:pPr algn="ctr">
              <a:lnSpc>
                <a:spcPts val="7420"/>
              </a:lnSpc>
            </a:pPr>
            <a:r>
              <a:rPr lang="en-US" sz="5300" dirty="0">
                <a:solidFill>
                  <a:srgbClr val="FFFFFF"/>
                </a:solidFill>
                <a:latin typeface="Glacial Indifference"/>
              </a:rPr>
              <a:t>Round 5 Procurement Resources &amp; Random Facts</a:t>
            </a:r>
          </a:p>
          <a:p>
            <a:pPr algn="ctr">
              <a:lnSpc>
                <a:spcPts val="7420"/>
              </a:lnSpc>
            </a:pPr>
            <a:r>
              <a:rPr lang="en-US" sz="5300" dirty="0">
                <a:solidFill>
                  <a:srgbClr val="FFFFFF"/>
                </a:solidFill>
                <a:latin typeface="Glacial Indifference"/>
              </a:rPr>
              <a:t>Round 6 Fun Facts About Certification</a:t>
            </a:r>
          </a:p>
          <a:p>
            <a:pPr algn="ctr">
              <a:lnSpc>
                <a:spcPts val="7420"/>
              </a:lnSpc>
            </a:pPr>
            <a:r>
              <a:rPr lang="en-US" sz="5300" dirty="0">
                <a:solidFill>
                  <a:srgbClr val="FFFFFF"/>
                </a:solidFill>
                <a:latin typeface="Glacial Indifference"/>
              </a:rPr>
              <a:t>Round 7 Famous Missourians</a:t>
            </a:r>
          </a:p>
          <a:p>
            <a:pPr algn="ctr">
              <a:lnSpc>
                <a:spcPts val="7420"/>
              </a:lnSpc>
            </a:pPr>
            <a:r>
              <a:rPr lang="en-US" sz="5300" dirty="0">
                <a:solidFill>
                  <a:srgbClr val="FFFFFF"/>
                </a:solidFill>
                <a:latin typeface="Glacial Indifference"/>
              </a:rPr>
              <a:t>Bonus Round/Tiebreaker</a:t>
            </a:r>
          </a:p>
        </p:txBody>
      </p:sp>
      <p:sp>
        <p:nvSpPr>
          <p:cNvPr id="3" name="Freeform 3"/>
          <p:cNvSpPr/>
          <p:nvPr/>
        </p:nvSpPr>
        <p:spPr>
          <a:xfrm>
            <a:off x="16267850" y="0"/>
            <a:ext cx="2020150" cy="2146242"/>
          </a:xfrm>
          <a:custGeom>
            <a:avLst/>
            <a:gdLst/>
            <a:ahLst/>
            <a:cxnLst/>
            <a:rect l="l" t="t" r="r" b="b"/>
            <a:pathLst>
              <a:path w="2020150" h="2146242">
                <a:moveTo>
                  <a:pt x="0" y="0"/>
                </a:moveTo>
                <a:lnTo>
                  <a:pt x="2020150" y="0"/>
                </a:lnTo>
                <a:lnTo>
                  <a:pt x="2020150" y="2146242"/>
                </a:lnTo>
                <a:lnTo>
                  <a:pt x="0" y="21462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3851881" y="130981"/>
            <a:ext cx="10625551" cy="1359490"/>
          </a:xfrm>
          <a:prstGeom prst="rect">
            <a:avLst/>
          </a:prstGeom>
        </p:spPr>
        <p:txBody>
          <a:bodyPr lIns="0" tIns="0" rIns="0" bIns="0" rtlCol="0" anchor="t">
            <a:spAutoFit/>
          </a:bodyPr>
          <a:lstStyle/>
          <a:p>
            <a:pPr algn="ctr">
              <a:lnSpc>
                <a:spcPts val="11167"/>
              </a:lnSpc>
              <a:spcBef>
                <a:spcPct val="0"/>
              </a:spcBef>
            </a:pPr>
            <a:r>
              <a:rPr lang="en-US" sz="7976" spc="717">
                <a:solidFill>
                  <a:srgbClr val="EB13D7"/>
                </a:solidFill>
                <a:latin typeface="Hussar Bold"/>
              </a:rPr>
              <a:t>TRIVIA ROUNDS</a:t>
            </a:r>
          </a:p>
        </p:txBody>
      </p:sp>
      <p:sp>
        <p:nvSpPr>
          <p:cNvPr id="5" name="Freeform 5"/>
          <p:cNvSpPr/>
          <p:nvPr/>
        </p:nvSpPr>
        <p:spPr>
          <a:xfrm rot="-10800000">
            <a:off x="18625" y="8140758"/>
            <a:ext cx="2020150" cy="2146242"/>
          </a:xfrm>
          <a:custGeom>
            <a:avLst/>
            <a:gdLst/>
            <a:ahLst/>
            <a:cxnLst/>
            <a:rect l="l" t="t" r="r" b="b"/>
            <a:pathLst>
              <a:path w="2020150" h="2146242">
                <a:moveTo>
                  <a:pt x="0" y="0"/>
                </a:moveTo>
                <a:lnTo>
                  <a:pt x="2020150" y="0"/>
                </a:lnTo>
                <a:lnTo>
                  <a:pt x="2020150" y="2146242"/>
                </a:lnTo>
                <a:lnTo>
                  <a:pt x="0" y="21462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rot="-10800000">
            <a:off x="0" y="0"/>
            <a:ext cx="2020150" cy="2146242"/>
          </a:xfrm>
          <a:custGeom>
            <a:avLst/>
            <a:gdLst/>
            <a:ahLst/>
            <a:cxnLst/>
            <a:rect l="l" t="t" r="r" b="b"/>
            <a:pathLst>
              <a:path w="2020150" h="2146242">
                <a:moveTo>
                  <a:pt x="0" y="0"/>
                </a:moveTo>
                <a:lnTo>
                  <a:pt x="2020150" y="0"/>
                </a:lnTo>
                <a:lnTo>
                  <a:pt x="2020150" y="2146242"/>
                </a:lnTo>
                <a:lnTo>
                  <a:pt x="0" y="21462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16249225" y="8140758"/>
            <a:ext cx="2020150" cy="2146242"/>
          </a:xfrm>
          <a:custGeom>
            <a:avLst/>
            <a:gdLst/>
            <a:ahLst/>
            <a:cxnLst/>
            <a:rect l="l" t="t" r="r" b="b"/>
            <a:pathLst>
              <a:path w="2020150" h="2146242">
                <a:moveTo>
                  <a:pt x="0" y="0"/>
                </a:moveTo>
                <a:lnTo>
                  <a:pt x="2020150" y="0"/>
                </a:lnTo>
                <a:lnTo>
                  <a:pt x="2020150" y="2146242"/>
                </a:lnTo>
                <a:lnTo>
                  <a:pt x="0" y="21462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4994591" y="8732336"/>
            <a:ext cx="266700" cy="266700"/>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solidFill>
          </p:spPr>
        </p:sp>
      </p:grpSp>
      <p:sp>
        <p:nvSpPr>
          <p:cNvPr id="4" name="Freeform 4"/>
          <p:cNvSpPr/>
          <p:nvPr/>
        </p:nvSpPr>
        <p:spPr>
          <a:xfrm>
            <a:off x="0" y="0"/>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5" name="TextBox 5"/>
          <p:cNvSpPr txBox="1"/>
          <p:nvPr/>
        </p:nvSpPr>
        <p:spPr>
          <a:xfrm>
            <a:off x="5848027" y="2781301"/>
            <a:ext cx="12439973" cy="5171287"/>
          </a:xfrm>
          <a:prstGeom prst="rect">
            <a:avLst/>
          </a:prstGeom>
        </p:spPr>
        <p:txBody>
          <a:bodyPr wrap="square" lIns="0" tIns="0" rIns="0" bIns="0" rtlCol="0" anchor="t">
            <a:spAutoFit/>
          </a:bodyPr>
          <a:lstStyle/>
          <a:p>
            <a:pPr algn="ctr">
              <a:lnSpc>
                <a:spcPts val="20927"/>
              </a:lnSpc>
            </a:pPr>
            <a:r>
              <a:rPr lang="en-US" sz="12500" dirty="0">
                <a:solidFill>
                  <a:srgbClr val="FFFFFF"/>
                </a:solidFill>
                <a:latin typeface="Josefin Sans Bold"/>
              </a:rPr>
              <a:t>Round One</a:t>
            </a:r>
          </a:p>
          <a:p>
            <a:pPr algn="ctr">
              <a:lnSpc>
                <a:spcPts val="20927"/>
              </a:lnSpc>
            </a:pPr>
            <a:r>
              <a:rPr lang="en-US" sz="12500" dirty="0">
                <a:solidFill>
                  <a:srgbClr val="FFFFFF"/>
                </a:solidFill>
                <a:latin typeface="Josefin Sans Bold"/>
              </a:rPr>
              <a:t>This &amp; That</a:t>
            </a:r>
          </a:p>
        </p:txBody>
      </p:sp>
      <p:sp>
        <p:nvSpPr>
          <p:cNvPr id="6" name="Freeform 6"/>
          <p:cNvSpPr/>
          <p:nvPr/>
        </p:nvSpPr>
        <p:spPr>
          <a:xfrm>
            <a:off x="102333" y="0"/>
            <a:ext cx="5745694" cy="6501492"/>
          </a:xfrm>
          <a:custGeom>
            <a:avLst/>
            <a:gdLst/>
            <a:ahLst/>
            <a:cxnLst/>
            <a:rect l="l" t="t" r="r" b="b"/>
            <a:pathLst>
              <a:path w="5745694" h="6501492">
                <a:moveTo>
                  <a:pt x="0" y="0"/>
                </a:moveTo>
                <a:lnTo>
                  <a:pt x="5745693" y="0"/>
                </a:lnTo>
                <a:lnTo>
                  <a:pt x="5745693" y="6501492"/>
                </a:lnTo>
                <a:lnTo>
                  <a:pt x="0" y="6501492"/>
                </a:lnTo>
                <a:lnTo>
                  <a:pt x="0" y="0"/>
                </a:lnTo>
                <a:close/>
              </a:path>
            </a:pathLst>
          </a:custGeom>
          <a:blipFill>
            <a:blip r:embed="rId3"/>
            <a:stretch>
              <a:fillRect/>
            </a:stretch>
          </a:blipFill>
        </p:spPr>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4970385" y="6831151"/>
            <a:ext cx="3317615" cy="3455849"/>
          </a:xfrm>
          <a:custGeom>
            <a:avLst/>
            <a:gdLst/>
            <a:ahLst/>
            <a:cxnLst/>
            <a:rect l="l" t="t" r="r" b="b"/>
            <a:pathLst>
              <a:path w="3317615" h="3455849">
                <a:moveTo>
                  <a:pt x="0" y="0"/>
                </a:moveTo>
                <a:lnTo>
                  <a:pt x="3317615" y="0"/>
                </a:lnTo>
                <a:lnTo>
                  <a:pt x="3317615" y="3455849"/>
                </a:lnTo>
                <a:lnTo>
                  <a:pt x="0" y="3455849"/>
                </a:lnTo>
                <a:lnTo>
                  <a:pt x="0" y="0"/>
                </a:lnTo>
                <a:close/>
              </a:path>
            </a:pathLst>
          </a:custGeom>
          <a:blipFill>
            <a:blip r:embed="rId2"/>
            <a:stretch>
              <a:fillRect/>
            </a:stretch>
          </a:blipFill>
        </p:spPr>
      </p:sp>
      <p:sp>
        <p:nvSpPr>
          <p:cNvPr id="8" name="TextBox 8"/>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1: Question 1</a:t>
            </a:r>
          </a:p>
        </p:txBody>
      </p:sp>
      <p:sp>
        <p:nvSpPr>
          <p:cNvPr id="9" name="TextBox 9"/>
          <p:cNvSpPr txBox="1"/>
          <p:nvPr/>
        </p:nvSpPr>
        <p:spPr>
          <a:xfrm>
            <a:off x="0" y="4001967"/>
            <a:ext cx="18288000" cy="2432869"/>
          </a:xfrm>
          <a:prstGeom prst="rect">
            <a:avLst/>
          </a:prstGeom>
        </p:spPr>
        <p:txBody>
          <a:bodyPr lIns="0" tIns="0" rIns="0" bIns="0" rtlCol="0" anchor="t">
            <a:spAutoFit/>
          </a:bodyPr>
          <a:lstStyle/>
          <a:p>
            <a:pPr algn="ctr">
              <a:lnSpc>
                <a:spcPts val="9754"/>
              </a:lnSpc>
              <a:spcBef>
                <a:spcPct val="0"/>
              </a:spcBef>
            </a:pPr>
            <a:r>
              <a:rPr lang="en-US" sz="6967" spc="627">
                <a:solidFill>
                  <a:srgbClr val="FFFFFF"/>
                </a:solidFill>
                <a:latin typeface="Hussar Bold"/>
              </a:rPr>
              <a:t>WHAT AWARDS HAS AN EGOT WINNER WON?</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4970385" y="6831151"/>
            <a:ext cx="3317615" cy="3455849"/>
          </a:xfrm>
          <a:custGeom>
            <a:avLst/>
            <a:gdLst/>
            <a:ahLst/>
            <a:cxnLst/>
            <a:rect l="l" t="t" r="r" b="b"/>
            <a:pathLst>
              <a:path w="3317615" h="3455849">
                <a:moveTo>
                  <a:pt x="0" y="0"/>
                </a:moveTo>
                <a:lnTo>
                  <a:pt x="3317615" y="0"/>
                </a:lnTo>
                <a:lnTo>
                  <a:pt x="3317615" y="3455849"/>
                </a:lnTo>
                <a:lnTo>
                  <a:pt x="0" y="3455849"/>
                </a:lnTo>
                <a:lnTo>
                  <a:pt x="0" y="0"/>
                </a:lnTo>
                <a:close/>
              </a:path>
            </a:pathLst>
          </a:custGeom>
          <a:blipFill>
            <a:blip r:embed="rId2"/>
            <a:stretch>
              <a:fillRect/>
            </a:stretch>
          </a:blipFill>
        </p:spPr>
      </p:sp>
      <p:sp>
        <p:nvSpPr>
          <p:cNvPr id="8" name="TextBox 8"/>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1: Question 2</a:t>
            </a:r>
          </a:p>
        </p:txBody>
      </p:sp>
      <p:sp>
        <p:nvSpPr>
          <p:cNvPr id="9" name="TextBox 9"/>
          <p:cNvSpPr txBox="1"/>
          <p:nvPr/>
        </p:nvSpPr>
        <p:spPr>
          <a:xfrm>
            <a:off x="0" y="4052808"/>
            <a:ext cx="18288000" cy="2432869"/>
          </a:xfrm>
          <a:prstGeom prst="rect">
            <a:avLst/>
          </a:prstGeom>
        </p:spPr>
        <p:txBody>
          <a:bodyPr lIns="0" tIns="0" rIns="0" bIns="0" rtlCol="0" anchor="t">
            <a:spAutoFit/>
          </a:bodyPr>
          <a:lstStyle/>
          <a:p>
            <a:pPr algn="ctr">
              <a:lnSpc>
                <a:spcPts val="9754"/>
              </a:lnSpc>
              <a:spcBef>
                <a:spcPct val="0"/>
              </a:spcBef>
            </a:pPr>
            <a:r>
              <a:rPr lang="en-US" sz="6967" spc="627">
                <a:solidFill>
                  <a:srgbClr val="FFFFFF"/>
                </a:solidFill>
                <a:latin typeface="Hussar Bold"/>
              </a:rPr>
              <a:t>NAME THE 7 WONDERS OF THE WORLD...</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4970385" y="6831151"/>
            <a:ext cx="3317615" cy="3455849"/>
          </a:xfrm>
          <a:custGeom>
            <a:avLst/>
            <a:gdLst/>
            <a:ahLst/>
            <a:cxnLst/>
            <a:rect l="l" t="t" r="r" b="b"/>
            <a:pathLst>
              <a:path w="3317615" h="3455849">
                <a:moveTo>
                  <a:pt x="0" y="0"/>
                </a:moveTo>
                <a:lnTo>
                  <a:pt x="3317615" y="0"/>
                </a:lnTo>
                <a:lnTo>
                  <a:pt x="3317615" y="3455849"/>
                </a:lnTo>
                <a:lnTo>
                  <a:pt x="0" y="3455849"/>
                </a:lnTo>
                <a:lnTo>
                  <a:pt x="0" y="0"/>
                </a:lnTo>
                <a:close/>
              </a:path>
            </a:pathLst>
          </a:custGeom>
          <a:blipFill>
            <a:blip r:embed="rId2"/>
            <a:stretch>
              <a:fillRect/>
            </a:stretch>
          </a:blipFill>
        </p:spPr>
      </p:sp>
      <p:sp>
        <p:nvSpPr>
          <p:cNvPr id="8" name="TextBox 8"/>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1: Question 3</a:t>
            </a:r>
          </a:p>
        </p:txBody>
      </p:sp>
      <p:sp>
        <p:nvSpPr>
          <p:cNvPr id="9" name="TextBox 9"/>
          <p:cNvSpPr txBox="1"/>
          <p:nvPr/>
        </p:nvSpPr>
        <p:spPr>
          <a:xfrm>
            <a:off x="0" y="4035861"/>
            <a:ext cx="18288000" cy="2432869"/>
          </a:xfrm>
          <a:prstGeom prst="rect">
            <a:avLst/>
          </a:prstGeom>
        </p:spPr>
        <p:txBody>
          <a:bodyPr lIns="0" tIns="0" rIns="0" bIns="0" rtlCol="0" anchor="t">
            <a:spAutoFit/>
          </a:bodyPr>
          <a:lstStyle/>
          <a:p>
            <a:pPr algn="ctr">
              <a:lnSpc>
                <a:spcPts val="9754"/>
              </a:lnSpc>
              <a:spcBef>
                <a:spcPct val="0"/>
              </a:spcBef>
            </a:pPr>
            <a:r>
              <a:rPr lang="en-US" sz="6967" spc="627">
                <a:solidFill>
                  <a:srgbClr val="FFFFFF"/>
                </a:solidFill>
                <a:latin typeface="Hussar Bold"/>
              </a:rPr>
              <a:t>WHAT COUNTRY GAVE THE USA THE STATUE OF LIBERTY?</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4970385" y="6831151"/>
            <a:ext cx="3317615" cy="3455849"/>
          </a:xfrm>
          <a:custGeom>
            <a:avLst/>
            <a:gdLst/>
            <a:ahLst/>
            <a:cxnLst/>
            <a:rect l="l" t="t" r="r" b="b"/>
            <a:pathLst>
              <a:path w="3317615" h="3455849">
                <a:moveTo>
                  <a:pt x="0" y="0"/>
                </a:moveTo>
                <a:lnTo>
                  <a:pt x="3317615" y="0"/>
                </a:lnTo>
                <a:lnTo>
                  <a:pt x="3317615" y="3455849"/>
                </a:lnTo>
                <a:lnTo>
                  <a:pt x="0" y="3455849"/>
                </a:lnTo>
                <a:lnTo>
                  <a:pt x="0" y="0"/>
                </a:lnTo>
                <a:close/>
              </a:path>
            </a:pathLst>
          </a:custGeom>
          <a:blipFill>
            <a:blip r:embed="rId2"/>
            <a:stretch>
              <a:fillRect/>
            </a:stretch>
          </a:blipFill>
        </p:spPr>
      </p:sp>
      <p:sp>
        <p:nvSpPr>
          <p:cNvPr id="8" name="TextBox 8"/>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1: Question 4</a:t>
            </a:r>
          </a:p>
        </p:txBody>
      </p:sp>
      <p:sp>
        <p:nvSpPr>
          <p:cNvPr id="9" name="TextBox 9"/>
          <p:cNvSpPr txBox="1"/>
          <p:nvPr/>
        </p:nvSpPr>
        <p:spPr>
          <a:xfrm>
            <a:off x="0" y="3241266"/>
            <a:ext cx="18288000" cy="3671119"/>
          </a:xfrm>
          <a:prstGeom prst="rect">
            <a:avLst/>
          </a:prstGeom>
        </p:spPr>
        <p:txBody>
          <a:bodyPr lIns="0" tIns="0" rIns="0" bIns="0" rtlCol="0" anchor="t">
            <a:spAutoFit/>
          </a:bodyPr>
          <a:lstStyle/>
          <a:p>
            <a:pPr algn="ctr">
              <a:lnSpc>
                <a:spcPts val="9754"/>
              </a:lnSpc>
              <a:spcBef>
                <a:spcPct val="0"/>
              </a:spcBef>
            </a:pPr>
            <a:r>
              <a:rPr lang="en-US" sz="6967" spc="627">
                <a:solidFill>
                  <a:srgbClr val="FFFFFF"/>
                </a:solidFill>
                <a:latin typeface="Hussar Bold"/>
              </a:rPr>
              <a:t>WHAT FAMOUS COUNTRY SINGER ONCE LOST IN HER OWN “LOOK-ALIKE” CONTEST?</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4970385" y="6831151"/>
            <a:ext cx="3317615" cy="3455849"/>
          </a:xfrm>
          <a:custGeom>
            <a:avLst/>
            <a:gdLst/>
            <a:ahLst/>
            <a:cxnLst/>
            <a:rect l="l" t="t" r="r" b="b"/>
            <a:pathLst>
              <a:path w="3317615" h="3455849">
                <a:moveTo>
                  <a:pt x="0" y="0"/>
                </a:moveTo>
                <a:lnTo>
                  <a:pt x="3317615" y="0"/>
                </a:lnTo>
                <a:lnTo>
                  <a:pt x="3317615" y="3455849"/>
                </a:lnTo>
                <a:lnTo>
                  <a:pt x="0" y="3455849"/>
                </a:lnTo>
                <a:lnTo>
                  <a:pt x="0" y="0"/>
                </a:lnTo>
                <a:close/>
              </a:path>
            </a:pathLst>
          </a:custGeom>
          <a:blipFill>
            <a:blip r:embed="rId2"/>
            <a:stretch>
              <a:fillRect/>
            </a:stretch>
          </a:blipFill>
        </p:spPr>
      </p:sp>
      <p:sp>
        <p:nvSpPr>
          <p:cNvPr id="8" name="TextBox 8"/>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1: Question 5</a:t>
            </a:r>
          </a:p>
        </p:txBody>
      </p:sp>
      <p:sp>
        <p:nvSpPr>
          <p:cNvPr id="9" name="TextBox 9"/>
          <p:cNvSpPr txBox="1"/>
          <p:nvPr/>
        </p:nvSpPr>
        <p:spPr>
          <a:xfrm>
            <a:off x="0" y="3241266"/>
            <a:ext cx="18288000" cy="3671119"/>
          </a:xfrm>
          <a:prstGeom prst="rect">
            <a:avLst/>
          </a:prstGeom>
        </p:spPr>
        <p:txBody>
          <a:bodyPr lIns="0" tIns="0" rIns="0" bIns="0" rtlCol="0" anchor="t">
            <a:spAutoFit/>
          </a:bodyPr>
          <a:lstStyle/>
          <a:p>
            <a:pPr algn="ctr">
              <a:lnSpc>
                <a:spcPts val="9754"/>
              </a:lnSpc>
              <a:spcBef>
                <a:spcPct val="0"/>
              </a:spcBef>
            </a:pPr>
            <a:r>
              <a:rPr lang="en-US" sz="6967" spc="627">
                <a:solidFill>
                  <a:srgbClr val="FFFFFF"/>
                </a:solidFill>
                <a:latin typeface="Hussar Bold"/>
              </a:rPr>
              <a:t>WHAT COLOR IS ASSOCIATED WITH AMERICAN EXPRESS’S EXCLUSIVE CENTURION CARD?</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4970385" y="6831151"/>
            <a:ext cx="3317615" cy="3455849"/>
          </a:xfrm>
          <a:custGeom>
            <a:avLst/>
            <a:gdLst/>
            <a:ahLst/>
            <a:cxnLst/>
            <a:rect l="l" t="t" r="r" b="b"/>
            <a:pathLst>
              <a:path w="3317615" h="3455849">
                <a:moveTo>
                  <a:pt x="0" y="0"/>
                </a:moveTo>
                <a:lnTo>
                  <a:pt x="3317615" y="0"/>
                </a:lnTo>
                <a:lnTo>
                  <a:pt x="3317615" y="3455849"/>
                </a:lnTo>
                <a:lnTo>
                  <a:pt x="0" y="3455849"/>
                </a:lnTo>
                <a:lnTo>
                  <a:pt x="0" y="0"/>
                </a:lnTo>
                <a:close/>
              </a:path>
            </a:pathLst>
          </a:custGeom>
          <a:blipFill>
            <a:blip r:embed="rId2"/>
            <a:stretch>
              <a:fillRect/>
            </a:stretch>
          </a:blipFill>
        </p:spPr>
      </p:sp>
      <p:sp>
        <p:nvSpPr>
          <p:cNvPr id="8" name="TextBox 8"/>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1: Question 6</a:t>
            </a:r>
          </a:p>
        </p:txBody>
      </p:sp>
      <p:sp>
        <p:nvSpPr>
          <p:cNvPr id="9" name="TextBox 9"/>
          <p:cNvSpPr txBox="1"/>
          <p:nvPr/>
        </p:nvSpPr>
        <p:spPr>
          <a:xfrm>
            <a:off x="0" y="3241266"/>
            <a:ext cx="18288000" cy="3724161"/>
          </a:xfrm>
          <a:prstGeom prst="rect">
            <a:avLst/>
          </a:prstGeom>
        </p:spPr>
        <p:txBody>
          <a:bodyPr lIns="0" tIns="0" rIns="0" bIns="0" rtlCol="0" anchor="t">
            <a:spAutoFit/>
          </a:bodyPr>
          <a:lstStyle/>
          <a:p>
            <a:pPr algn="ctr">
              <a:lnSpc>
                <a:spcPts val="9754"/>
              </a:lnSpc>
              <a:spcBef>
                <a:spcPct val="0"/>
              </a:spcBef>
            </a:pPr>
            <a:r>
              <a:rPr lang="en-US" sz="6967" spc="627" dirty="0">
                <a:solidFill>
                  <a:srgbClr val="FFFFFF"/>
                </a:solidFill>
                <a:latin typeface="Hussar Bold"/>
              </a:rPr>
              <a:t>WHAT POPULAR BOARD GAME HAS PLAYERS BUYING AND SELLING PROPERTY?</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4970385" y="6831151"/>
            <a:ext cx="3317615" cy="3455849"/>
          </a:xfrm>
          <a:custGeom>
            <a:avLst/>
            <a:gdLst/>
            <a:ahLst/>
            <a:cxnLst/>
            <a:rect l="l" t="t" r="r" b="b"/>
            <a:pathLst>
              <a:path w="3317615" h="3455849">
                <a:moveTo>
                  <a:pt x="0" y="0"/>
                </a:moveTo>
                <a:lnTo>
                  <a:pt x="3317615" y="0"/>
                </a:lnTo>
                <a:lnTo>
                  <a:pt x="3317615" y="3455849"/>
                </a:lnTo>
                <a:lnTo>
                  <a:pt x="0" y="3455849"/>
                </a:lnTo>
                <a:lnTo>
                  <a:pt x="0" y="0"/>
                </a:lnTo>
                <a:close/>
              </a:path>
            </a:pathLst>
          </a:custGeom>
          <a:blipFill>
            <a:blip r:embed="rId2"/>
            <a:stretch>
              <a:fillRect/>
            </a:stretch>
          </a:blipFill>
        </p:spPr>
      </p:sp>
      <p:sp>
        <p:nvSpPr>
          <p:cNvPr id="8" name="TextBox 8"/>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1: Question 7</a:t>
            </a:r>
          </a:p>
        </p:txBody>
      </p:sp>
      <p:sp>
        <p:nvSpPr>
          <p:cNvPr id="9" name="TextBox 9"/>
          <p:cNvSpPr txBox="1"/>
          <p:nvPr/>
        </p:nvSpPr>
        <p:spPr>
          <a:xfrm>
            <a:off x="0" y="3241266"/>
            <a:ext cx="18288000" cy="3724161"/>
          </a:xfrm>
          <a:prstGeom prst="rect">
            <a:avLst/>
          </a:prstGeom>
        </p:spPr>
        <p:txBody>
          <a:bodyPr lIns="0" tIns="0" rIns="0" bIns="0" rtlCol="0" anchor="t">
            <a:spAutoFit/>
          </a:bodyPr>
          <a:lstStyle/>
          <a:p>
            <a:pPr algn="ctr">
              <a:lnSpc>
                <a:spcPts val="9754"/>
              </a:lnSpc>
              <a:spcBef>
                <a:spcPct val="0"/>
              </a:spcBef>
            </a:pPr>
            <a:r>
              <a:rPr lang="en-US" sz="6967" spc="627" dirty="0">
                <a:solidFill>
                  <a:srgbClr val="FFFFFF"/>
                </a:solidFill>
                <a:latin typeface="Hussar Bold"/>
              </a:rPr>
              <a:t>WHAT FORTUNE 500 COMPANY WAS ORIGINALLY FOUNDED IN A SMALL BOOKSTORE IN 1994?</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4970385" y="6831151"/>
            <a:ext cx="3317615" cy="3455849"/>
          </a:xfrm>
          <a:custGeom>
            <a:avLst/>
            <a:gdLst/>
            <a:ahLst/>
            <a:cxnLst/>
            <a:rect l="l" t="t" r="r" b="b"/>
            <a:pathLst>
              <a:path w="3317615" h="3455849">
                <a:moveTo>
                  <a:pt x="0" y="0"/>
                </a:moveTo>
                <a:lnTo>
                  <a:pt x="3317615" y="0"/>
                </a:lnTo>
                <a:lnTo>
                  <a:pt x="3317615" y="3455849"/>
                </a:lnTo>
                <a:lnTo>
                  <a:pt x="0" y="3455849"/>
                </a:lnTo>
                <a:lnTo>
                  <a:pt x="0" y="0"/>
                </a:lnTo>
                <a:close/>
              </a:path>
            </a:pathLst>
          </a:custGeom>
          <a:blipFill>
            <a:blip r:embed="rId2"/>
            <a:stretch>
              <a:fillRect/>
            </a:stretch>
          </a:blipFill>
        </p:spPr>
      </p:sp>
      <p:sp>
        <p:nvSpPr>
          <p:cNvPr id="8" name="TextBox 8"/>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1: Question 8</a:t>
            </a:r>
          </a:p>
        </p:txBody>
      </p:sp>
      <p:sp>
        <p:nvSpPr>
          <p:cNvPr id="9" name="TextBox 9"/>
          <p:cNvSpPr txBox="1"/>
          <p:nvPr/>
        </p:nvSpPr>
        <p:spPr>
          <a:xfrm>
            <a:off x="0" y="3241266"/>
            <a:ext cx="18288000" cy="2432869"/>
          </a:xfrm>
          <a:prstGeom prst="rect">
            <a:avLst/>
          </a:prstGeom>
        </p:spPr>
        <p:txBody>
          <a:bodyPr lIns="0" tIns="0" rIns="0" bIns="0" rtlCol="0" anchor="t">
            <a:spAutoFit/>
          </a:bodyPr>
          <a:lstStyle/>
          <a:p>
            <a:pPr algn="ctr">
              <a:lnSpc>
                <a:spcPts val="9754"/>
              </a:lnSpc>
              <a:spcBef>
                <a:spcPct val="0"/>
              </a:spcBef>
            </a:pPr>
            <a:r>
              <a:rPr lang="en-US" sz="6967" spc="627">
                <a:solidFill>
                  <a:srgbClr val="FFFFFF"/>
                </a:solidFill>
                <a:latin typeface="Hussar Bold"/>
              </a:rPr>
              <a:t>HOW MANY COLORS ARE IN THE RAINBOW?</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4970385" y="6831151"/>
            <a:ext cx="3317615" cy="3455849"/>
          </a:xfrm>
          <a:custGeom>
            <a:avLst/>
            <a:gdLst/>
            <a:ahLst/>
            <a:cxnLst/>
            <a:rect l="l" t="t" r="r" b="b"/>
            <a:pathLst>
              <a:path w="3317615" h="3455849">
                <a:moveTo>
                  <a:pt x="0" y="0"/>
                </a:moveTo>
                <a:lnTo>
                  <a:pt x="3317615" y="0"/>
                </a:lnTo>
                <a:lnTo>
                  <a:pt x="3317615" y="3455849"/>
                </a:lnTo>
                <a:lnTo>
                  <a:pt x="0" y="3455849"/>
                </a:lnTo>
                <a:lnTo>
                  <a:pt x="0" y="0"/>
                </a:lnTo>
                <a:close/>
              </a:path>
            </a:pathLst>
          </a:custGeom>
          <a:blipFill>
            <a:blip r:embed="rId2"/>
            <a:stretch>
              <a:fillRect/>
            </a:stretch>
          </a:blipFill>
        </p:spPr>
      </p:sp>
      <p:sp>
        <p:nvSpPr>
          <p:cNvPr id="8" name="TextBox 8"/>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1: Question 9</a:t>
            </a:r>
          </a:p>
        </p:txBody>
      </p:sp>
      <p:sp>
        <p:nvSpPr>
          <p:cNvPr id="9" name="TextBox 9"/>
          <p:cNvSpPr txBox="1"/>
          <p:nvPr/>
        </p:nvSpPr>
        <p:spPr>
          <a:xfrm>
            <a:off x="0" y="3241266"/>
            <a:ext cx="18288000" cy="2432869"/>
          </a:xfrm>
          <a:prstGeom prst="rect">
            <a:avLst/>
          </a:prstGeom>
        </p:spPr>
        <p:txBody>
          <a:bodyPr lIns="0" tIns="0" rIns="0" bIns="0" rtlCol="0" anchor="t">
            <a:spAutoFit/>
          </a:bodyPr>
          <a:lstStyle/>
          <a:p>
            <a:pPr algn="ctr">
              <a:lnSpc>
                <a:spcPts val="9754"/>
              </a:lnSpc>
              <a:spcBef>
                <a:spcPct val="0"/>
              </a:spcBef>
            </a:pPr>
            <a:r>
              <a:rPr lang="en-US" sz="6967" spc="627">
                <a:solidFill>
                  <a:srgbClr val="FFFFFF"/>
                </a:solidFill>
                <a:latin typeface="Hussar Bold"/>
              </a:rPr>
              <a:t>WHAT YEAR DID THE KANSAS CITY CHIEFS JOIN THE NFL?</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4970385" y="6831151"/>
            <a:ext cx="3317615" cy="3455849"/>
          </a:xfrm>
          <a:custGeom>
            <a:avLst/>
            <a:gdLst/>
            <a:ahLst/>
            <a:cxnLst/>
            <a:rect l="l" t="t" r="r" b="b"/>
            <a:pathLst>
              <a:path w="3317615" h="3455849">
                <a:moveTo>
                  <a:pt x="0" y="0"/>
                </a:moveTo>
                <a:lnTo>
                  <a:pt x="3317615" y="0"/>
                </a:lnTo>
                <a:lnTo>
                  <a:pt x="3317615" y="3455849"/>
                </a:lnTo>
                <a:lnTo>
                  <a:pt x="0" y="3455849"/>
                </a:lnTo>
                <a:lnTo>
                  <a:pt x="0" y="0"/>
                </a:lnTo>
                <a:close/>
              </a:path>
            </a:pathLst>
          </a:custGeom>
          <a:blipFill>
            <a:blip r:embed="rId2"/>
            <a:stretch>
              <a:fillRect/>
            </a:stretch>
          </a:blipFill>
        </p:spPr>
      </p:sp>
      <p:sp>
        <p:nvSpPr>
          <p:cNvPr id="8" name="TextBox 8"/>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1: Question 10</a:t>
            </a:r>
          </a:p>
        </p:txBody>
      </p:sp>
      <p:sp>
        <p:nvSpPr>
          <p:cNvPr id="9" name="TextBox 9"/>
          <p:cNvSpPr txBox="1"/>
          <p:nvPr/>
        </p:nvSpPr>
        <p:spPr>
          <a:xfrm>
            <a:off x="0" y="3241266"/>
            <a:ext cx="18288000" cy="3724161"/>
          </a:xfrm>
          <a:prstGeom prst="rect">
            <a:avLst/>
          </a:prstGeom>
        </p:spPr>
        <p:txBody>
          <a:bodyPr lIns="0" tIns="0" rIns="0" bIns="0" rtlCol="0" anchor="t">
            <a:spAutoFit/>
          </a:bodyPr>
          <a:lstStyle/>
          <a:p>
            <a:pPr algn="ctr">
              <a:lnSpc>
                <a:spcPts val="9754"/>
              </a:lnSpc>
              <a:spcBef>
                <a:spcPct val="0"/>
              </a:spcBef>
            </a:pPr>
            <a:r>
              <a:rPr lang="en-US" sz="6967" spc="627" dirty="0">
                <a:solidFill>
                  <a:srgbClr val="FFFFFF"/>
                </a:solidFill>
                <a:latin typeface="Hussar Bold"/>
              </a:rPr>
              <a:t>ON THE TV SHOW FRIENDS, WHAT DESIGNER BRAND WAS RACHEL GREEN A BUYER FOR?</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0" y="0"/>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3" name="TextBox 3"/>
          <p:cNvSpPr txBox="1"/>
          <p:nvPr/>
        </p:nvSpPr>
        <p:spPr>
          <a:xfrm>
            <a:off x="3624350" y="-159185"/>
            <a:ext cx="10940126" cy="2118595"/>
          </a:xfrm>
          <a:prstGeom prst="rect">
            <a:avLst/>
          </a:prstGeom>
        </p:spPr>
        <p:txBody>
          <a:bodyPr lIns="0" tIns="0" rIns="0" bIns="0" rtlCol="0" anchor="t">
            <a:spAutoFit/>
          </a:bodyPr>
          <a:lstStyle/>
          <a:p>
            <a:pPr algn="ctr">
              <a:lnSpc>
                <a:spcPts val="17185"/>
              </a:lnSpc>
            </a:pPr>
            <a:r>
              <a:rPr lang="en-US" sz="12275">
                <a:solidFill>
                  <a:srgbClr val="FFFFFF"/>
                </a:solidFill>
                <a:latin typeface="Playlist Script"/>
              </a:rPr>
              <a:t>Round One Answers:</a:t>
            </a:r>
          </a:p>
        </p:txBody>
      </p:sp>
      <p:sp>
        <p:nvSpPr>
          <p:cNvPr id="4" name="Freeform 4"/>
          <p:cNvSpPr/>
          <p:nvPr/>
        </p:nvSpPr>
        <p:spPr>
          <a:xfrm>
            <a:off x="635613" y="2142009"/>
            <a:ext cx="17448536" cy="7839486"/>
          </a:xfrm>
          <a:custGeom>
            <a:avLst/>
            <a:gdLst/>
            <a:ahLst/>
            <a:cxnLst/>
            <a:rect l="l" t="t" r="r" b="b"/>
            <a:pathLst>
              <a:path w="17448536" h="7839486">
                <a:moveTo>
                  <a:pt x="0" y="0"/>
                </a:moveTo>
                <a:lnTo>
                  <a:pt x="17448536" y="0"/>
                </a:lnTo>
                <a:lnTo>
                  <a:pt x="17448536" y="7839487"/>
                </a:lnTo>
                <a:lnTo>
                  <a:pt x="0" y="7839487"/>
                </a:lnTo>
                <a:lnTo>
                  <a:pt x="0" y="0"/>
                </a:lnTo>
                <a:close/>
              </a:path>
            </a:pathLst>
          </a:custGeom>
          <a:blipFill>
            <a:blip r:embed="rId3"/>
            <a:stretch>
              <a:fillRect t="-20753" b="-20753"/>
            </a:stretch>
          </a:blipFill>
        </p:spPr>
      </p:sp>
      <p:sp>
        <p:nvSpPr>
          <p:cNvPr id="6" name="TextBox 5">
            <a:extLst>
              <a:ext uri="{FF2B5EF4-FFF2-40B4-BE49-F238E27FC236}">
                <a16:creationId xmlns:a16="http://schemas.microsoft.com/office/drawing/2014/main" id="{BB9755DA-E8B9-4DF7-8977-852678A09FDF}"/>
              </a:ext>
            </a:extLst>
          </p:cNvPr>
          <p:cNvSpPr txBox="1"/>
          <p:nvPr/>
        </p:nvSpPr>
        <p:spPr>
          <a:xfrm>
            <a:off x="698072" y="2173578"/>
            <a:ext cx="11734800" cy="954107"/>
          </a:xfrm>
          <a:prstGeom prst="rect">
            <a:avLst/>
          </a:prstGeom>
          <a:noFill/>
        </p:spPr>
        <p:txBody>
          <a:bodyPr wrap="square" rtlCol="0">
            <a:spAutoFit/>
          </a:bodyPr>
          <a:lstStyle/>
          <a:p>
            <a:r>
              <a:rPr lang="en-US" sz="3800" b="1" dirty="0">
                <a:solidFill>
                  <a:srgbClr val="7030A0"/>
                </a:solidFill>
                <a:latin typeface="Open Sans" panose="020B0604020202020204" charset="0"/>
                <a:ea typeface="Open Sans" panose="020B0604020202020204" charset="0"/>
                <a:cs typeface="Open Sans" panose="020B0604020202020204" charset="0"/>
              </a:rPr>
              <a:t>1. An Emmy, Grammy, Oscar, and Tony</a:t>
            </a:r>
          </a:p>
          <a:p>
            <a:endParaRPr lang="en-US" dirty="0"/>
          </a:p>
        </p:txBody>
      </p:sp>
      <p:sp>
        <p:nvSpPr>
          <p:cNvPr id="7" name="TextBox 6">
            <a:extLst>
              <a:ext uri="{FF2B5EF4-FFF2-40B4-BE49-F238E27FC236}">
                <a16:creationId xmlns:a16="http://schemas.microsoft.com/office/drawing/2014/main" id="{0E1ADD6C-0412-4B88-98D7-78B0A209220A}"/>
              </a:ext>
            </a:extLst>
          </p:cNvPr>
          <p:cNvSpPr txBox="1"/>
          <p:nvPr/>
        </p:nvSpPr>
        <p:spPr>
          <a:xfrm>
            <a:off x="698072" y="2809816"/>
            <a:ext cx="16891856" cy="1261884"/>
          </a:xfrm>
          <a:prstGeom prst="rect">
            <a:avLst/>
          </a:prstGeom>
          <a:noFill/>
        </p:spPr>
        <p:txBody>
          <a:bodyPr wrap="square" rtlCol="0">
            <a:spAutoFit/>
          </a:bodyPr>
          <a:lstStyle/>
          <a:p>
            <a:r>
              <a:rPr lang="en-US" sz="3800" b="1" dirty="0">
                <a:solidFill>
                  <a:srgbClr val="7030A0"/>
                </a:solidFill>
                <a:latin typeface="Open Sans" panose="020B0604020202020204" charset="0"/>
                <a:ea typeface="Open Sans" panose="020B0604020202020204" charset="0"/>
                <a:cs typeface="Open Sans" panose="020B0604020202020204" charset="0"/>
              </a:rPr>
              <a:t>2.	The Colosseum, The Great Wall of China, The Taj Mahal, Christ the Redeemer, Machu Picchu, </a:t>
            </a:r>
            <a:r>
              <a:rPr lang="en-US" sz="3800" b="1" dirty="0" err="1">
                <a:solidFill>
                  <a:srgbClr val="7030A0"/>
                </a:solidFill>
                <a:latin typeface="Open Sans" panose="020B0604020202020204" charset="0"/>
                <a:ea typeface="Open Sans" panose="020B0604020202020204" charset="0"/>
                <a:cs typeface="Open Sans" panose="020B0604020202020204" charset="0"/>
              </a:rPr>
              <a:t>Chichén</a:t>
            </a:r>
            <a:r>
              <a:rPr lang="en-US" sz="3800" b="1" dirty="0">
                <a:solidFill>
                  <a:srgbClr val="7030A0"/>
                </a:solidFill>
                <a:latin typeface="Open Sans" panose="020B0604020202020204" charset="0"/>
                <a:ea typeface="Open Sans" panose="020B0604020202020204" charset="0"/>
                <a:cs typeface="Open Sans" panose="020B0604020202020204" charset="0"/>
              </a:rPr>
              <a:t> </a:t>
            </a:r>
            <a:r>
              <a:rPr lang="en-US" sz="3800" b="1" dirty="0" err="1">
                <a:solidFill>
                  <a:srgbClr val="7030A0"/>
                </a:solidFill>
                <a:latin typeface="Open Sans" panose="020B0604020202020204" charset="0"/>
                <a:ea typeface="Open Sans" panose="020B0604020202020204" charset="0"/>
                <a:cs typeface="Open Sans" panose="020B0604020202020204" charset="0"/>
              </a:rPr>
              <a:t>Itzá</a:t>
            </a:r>
            <a:r>
              <a:rPr lang="en-US" sz="3800" b="1" dirty="0">
                <a:solidFill>
                  <a:srgbClr val="7030A0"/>
                </a:solidFill>
                <a:latin typeface="Open Sans" panose="020B0604020202020204" charset="0"/>
                <a:ea typeface="Open Sans" panose="020B0604020202020204" charset="0"/>
                <a:cs typeface="Open Sans" panose="020B0604020202020204" charset="0"/>
              </a:rPr>
              <a:t>, Petra</a:t>
            </a:r>
            <a:endParaRPr lang="en-US" dirty="0"/>
          </a:p>
        </p:txBody>
      </p:sp>
      <p:sp>
        <p:nvSpPr>
          <p:cNvPr id="8" name="TextBox 7">
            <a:extLst>
              <a:ext uri="{FF2B5EF4-FFF2-40B4-BE49-F238E27FC236}">
                <a16:creationId xmlns:a16="http://schemas.microsoft.com/office/drawing/2014/main" id="{827851B1-52AD-4A0F-A760-CA2449A91B3C}"/>
              </a:ext>
            </a:extLst>
          </p:cNvPr>
          <p:cNvSpPr txBox="1"/>
          <p:nvPr/>
        </p:nvSpPr>
        <p:spPr>
          <a:xfrm>
            <a:off x="698072" y="3955491"/>
            <a:ext cx="16891856" cy="677108"/>
          </a:xfrm>
          <a:prstGeom prst="rect">
            <a:avLst/>
          </a:prstGeom>
          <a:noFill/>
        </p:spPr>
        <p:txBody>
          <a:bodyPr wrap="square" rtlCol="0">
            <a:spAutoFit/>
          </a:bodyPr>
          <a:lstStyle/>
          <a:p>
            <a:r>
              <a:rPr lang="en-US" sz="3800" b="1" dirty="0">
                <a:solidFill>
                  <a:srgbClr val="7030A0"/>
                </a:solidFill>
                <a:latin typeface="Open Sans" panose="020B0604020202020204" charset="0"/>
                <a:ea typeface="Open Sans" panose="020B0604020202020204" charset="0"/>
                <a:cs typeface="Open Sans" panose="020B0604020202020204" charset="0"/>
              </a:rPr>
              <a:t>3.	France</a:t>
            </a:r>
            <a:endParaRPr lang="en-US" dirty="0"/>
          </a:p>
        </p:txBody>
      </p:sp>
      <p:sp>
        <p:nvSpPr>
          <p:cNvPr id="9" name="TextBox 8">
            <a:extLst>
              <a:ext uri="{FF2B5EF4-FFF2-40B4-BE49-F238E27FC236}">
                <a16:creationId xmlns:a16="http://schemas.microsoft.com/office/drawing/2014/main" id="{C42AB280-37E2-4F86-AD33-8C183706BD76}"/>
              </a:ext>
            </a:extLst>
          </p:cNvPr>
          <p:cNvSpPr txBox="1"/>
          <p:nvPr/>
        </p:nvSpPr>
        <p:spPr>
          <a:xfrm>
            <a:off x="698072" y="4587590"/>
            <a:ext cx="16891856" cy="677108"/>
          </a:xfrm>
          <a:prstGeom prst="rect">
            <a:avLst/>
          </a:prstGeom>
          <a:noFill/>
        </p:spPr>
        <p:txBody>
          <a:bodyPr wrap="square" rtlCol="0">
            <a:spAutoFit/>
          </a:bodyPr>
          <a:lstStyle/>
          <a:p>
            <a:r>
              <a:rPr lang="en-US" sz="3800" b="1" dirty="0">
                <a:solidFill>
                  <a:srgbClr val="7030A0"/>
                </a:solidFill>
                <a:latin typeface="Open Sans" panose="020B0604020202020204" charset="0"/>
                <a:ea typeface="Open Sans" panose="020B0604020202020204" charset="0"/>
                <a:cs typeface="Open Sans" panose="020B0604020202020204" charset="0"/>
              </a:rPr>
              <a:t>4.	Dolly Parton</a:t>
            </a:r>
            <a:endParaRPr lang="en-US" dirty="0"/>
          </a:p>
        </p:txBody>
      </p:sp>
      <p:sp>
        <p:nvSpPr>
          <p:cNvPr id="10" name="TextBox 9">
            <a:extLst>
              <a:ext uri="{FF2B5EF4-FFF2-40B4-BE49-F238E27FC236}">
                <a16:creationId xmlns:a16="http://schemas.microsoft.com/office/drawing/2014/main" id="{D81DA7D3-4F99-4B14-9C4F-A86E0C09827F}"/>
              </a:ext>
            </a:extLst>
          </p:cNvPr>
          <p:cNvSpPr txBox="1"/>
          <p:nvPr/>
        </p:nvSpPr>
        <p:spPr>
          <a:xfrm>
            <a:off x="698072" y="5186583"/>
            <a:ext cx="16891856" cy="677108"/>
          </a:xfrm>
          <a:prstGeom prst="rect">
            <a:avLst/>
          </a:prstGeom>
          <a:noFill/>
        </p:spPr>
        <p:txBody>
          <a:bodyPr wrap="square" rtlCol="0">
            <a:spAutoFit/>
          </a:bodyPr>
          <a:lstStyle/>
          <a:p>
            <a:r>
              <a:rPr lang="en-US" sz="3800" b="1" dirty="0">
                <a:solidFill>
                  <a:srgbClr val="7030A0"/>
                </a:solidFill>
                <a:latin typeface="Open Sans" panose="020B0604020202020204" charset="0"/>
                <a:ea typeface="Open Sans" panose="020B0604020202020204" charset="0"/>
                <a:cs typeface="Open Sans" panose="020B0604020202020204" charset="0"/>
              </a:rPr>
              <a:t>5.	Black</a:t>
            </a:r>
            <a:endParaRPr lang="en-US" dirty="0"/>
          </a:p>
        </p:txBody>
      </p:sp>
      <p:sp>
        <p:nvSpPr>
          <p:cNvPr id="11" name="TextBox 10">
            <a:extLst>
              <a:ext uri="{FF2B5EF4-FFF2-40B4-BE49-F238E27FC236}">
                <a16:creationId xmlns:a16="http://schemas.microsoft.com/office/drawing/2014/main" id="{26A19E17-A3A3-466F-A69D-51C929EE863F}"/>
              </a:ext>
            </a:extLst>
          </p:cNvPr>
          <p:cNvSpPr txBox="1"/>
          <p:nvPr/>
        </p:nvSpPr>
        <p:spPr>
          <a:xfrm>
            <a:off x="698072" y="5778274"/>
            <a:ext cx="16891856" cy="677108"/>
          </a:xfrm>
          <a:prstGeom prst="rect">
            <a:avLst/>
          </a:prstGeom>
          <a:noFill/>
        </p:spPr>
        <p:txBody>
          <a:bodyPr wrap="square" rtlCol="0">
            <a:spAutoFit/>
          </a:bodyPr>
          <a:lstStyle/>
          <a:p>
            <a:r>
              <a:rPr lang="en-US" sz="3800" b="1" dirty="0">
                <a:solidFill>
                  <a:srgbClr val="7030A0"/>
                </a:solidFill>
                <a:latin typeface="Open Sans" panose="020B0604020202020204" charset="0"/>
                <a:ea typeface="Open Sans" panose="020B0604020202020204" charset="0"/>
                <a:cs typeface="Open Sans" panose="020B0604020202020204" charset="0"/>
              </a:rPr>
              <a:t>6.	Monopoly</a:t>
            </a:r>
            <a:endParaRPr lang="en-US" dirty="0"/>
          </a:p>
        </p:txBody>
      </p:sp>
      <p:sp>
        <p:nvSpPr>
          <p:cNvPr id="12" name="TextBox 11">
            <a:extLst>
              <a:ext uri="{FF2B5EF4-FFF2-40B4-BE49-F238E27FC236}">
                <a16:creationId xmlns:a16="http://schemas.microsoft.com/office/drawing/2014/main" id="{281B7A96-590E-46C1-922C-37B0791912DE}"/>
              </a:ext>
            </a:extLst>
          </p:cNvPr>
          <p:cNvSpPr txBox="1"/>
          <p:nvPr/>
        </p:nvSpPr>
        <p:spPr>
          <a:xfrm>
            <a:off x="676301" y="6293900"/>
            <a:ext cx="16891856" cy="677108"/>
          </a:xfrm>
          <a:prstGeom prst="rect">
            <a:avLst/>
          </a:prstGeom>
          <a:noFill/>
        </p:spPr>
        <p:txBody>
          <a:bodyPr wrap="square" rtlCol="0">
            <a:spAutoFit/>
          </a:bodyPr>
          <a:lstStyle/>
          <a:p>
            <a:r>
              <a:rPr lang="en-US" sz="3800" b="1" dirty="0">
                <a:solidFill>
                  <a:srgbClr val="7030A0"/>
                </a:solidFill>
                <a:latin typeface="Open Sans" panose="020B0604020202020204" charset="0"/>
                <a:ea typeface="Open Sans" panose="020B0604020202020204" charset="0"/>
                <a:cs typeface="Open Sans" panose="020B0604020202020204" charset="0"/>
              </a:rPr>
              <a:t>7.	Amazon</a:t>
            </a:r>
            <a:endParaRPr lang="en-US" dirty="0"/>
          </a:p>
        </p:txBody>
      </p:sp>
      <p:sp>
        <p:nvSpPr>
          <p:cNvPr id="13" name="TextBox 12">
            <a:extLst>
              <a:ext uri="{FF2B5EF4-FFF2-40B4-BE49-F238E27FC236}">
                <a16:creationId xmlns:a16="http://schemas.microsoft.com/office/drawing/2014/main" id="{7F2BE6BB-5993-48C7-B840-52A01B10C32F}"/>
              </a:ext>
            </a:extLst>
          </p:cNvPr>
          <p:cNvSpPr txBox="1"/>
          <p:nvPr/>
        </p:nvSpPr>
        <p:spPr>
          <a:xfrm>
            <a:off x="648485" y="6831475"/>
            <a:ext cx="16891856" cy="677108"/>
          </a:xfrm>
          <a:prstGeom prst="rect">
            <a:avLst/>
          </a:prstGeom>
          <a:noFill/>
        </p:spPr>
        <p:txBody>
          <a:bodyPr wrap="square" rtlCol="0">
            <a:spAutoFit/>
          </a:bodyPr>
          <a:lstStyle/>
          <a:p>
            <a:r>
              <a:rPr lang="en-US" sz="3800" b="1" dirty="0">
                <a:solidFill>
                  <a:srgbClr val="7030A0"/>
                </a:solidFill>
                <a:latin typeface="Open Sans" panose="020B0604020202020204" charset="0"/>
                <a:ea typeface="Open Sans" panose="020B0604020202020204" charset="0"/>
                <a:cs typeface="Open Sans" panose="020B0604020202020204" charset="0"/>
              </a:rPr>
              <a:t>8.	7: Red, Orange, Yellow, Green, Blue, Indigo, Violet</a:t>
            </a:r>
            <a:endParaRPr lang="en-US" dirty="0"/>
          </a:p>
        </p:txBody>
      </p:sp>
      <p:sp>
        <p:nvSpPr>
          <p:cNvPr id="14" name="TextBox 13">
            <a:extLst>
              <a:ext uri="{FF2B5EF4-FFF2-40B4-BE49-F238E27FC236}">
                <a16:creationId xmlns:a16="http://schemas.microsoft.com/office/drawing/2014/main" id="{1ECBBEA2-5900-4B8C-8150-F28382F5063C}"/>
              </a:ext>
            </a:extLst>
          </p:cNvPr>
          <p:cNvSpPr txBox="1"/>
          <p:nvPr/>
        </p:nvSpPr>
        <p:spPr>
          <a:xfrm>
            <a:off x="670447" y="7323102"/>
            <a:ext cx="16891856" cy="677108"/>
          </a:xfrm>
          <a:prstGeom prst="rect">
            <a:avLst/>
          </a:prstGeom>
          <a:noFill/>
        </p:spPr>
        <p:txBody>
          <a:bodyPr wrap="square" rtlCol="0">
            <a:spAutoFit/>
          </a:bodyPr>
          <a:lstStyle/>
          <a:p>
            <a:r>
              <a:rPr lang="en-US" sz="3800" b="1" dirty="0">
                <a:solidFill>
                  <a:srgbClr val="7030A0"/>
                </a:solidFill>
                <a:latin typeface="Open Sans" panose="020B0604020202020204" charset="0"/>
                <a:ea typeface="Open Sans" panose="020B0604020202020204" charset="0"/>
                <a:cs typeface="Open Sans" panose="020B0604020202020204" charset="0"/>
              </a:rPr>
              <a:t>9.	 1970</a:t>
            </a:r>
            <a:endParaRPr lang="en-US" dirty="0"/>
          </a:p>
        </p:txBody>
      </p:sp>
      <p:sp>
        <p:nvSpPr>
          <p:cNvPr id="15" name="TextBox 14">
            <a:extLst>
              <a:ext uri="{FF2B5EF4-FFF2-40B4-BE49-F238E27FC236}">
                <a16:creationId xmlns:a16="http://schemas.microsoft.com/office/drawing/2014/main" id="{B05C6FBF-3AE8-4B36-9CAE-6A0727E05CA1}"/>
              </a:ext>
            </a:extLst>
          </p:cNvPr>
          <p:cNvSpPr txBox="1"/>
          <p:nvPr/>
        </p:nvSpPr>
        <p:spPr>
          <a:xfrm>
            <a:off x="670447" y="7820841"/>
            <a:ext cx="16891856" cy="677108"/>
          </a:xfrm>
          <a:prstGeom prst="rect">
            <a:avLst/>
          </a:prstGeom>
          <a:noFill/>
        </p:spPr>
        <p:txBody>
          <a:bodyPr wrap="square" rtlCol="0">
            <a:spAutoFit/>
          </a:bodyPr>
          <a:lstStyle/>
          <a:p>
            <a:r>
              <a:rPr lang="en-US" sz="3800" b="1" dirty="0">
                <a:solidFill>
                  <a:srgbClr val="7030A0"/>
                </a:solidFill>
                <a:latin typeface="Open Sans" panose="020B0604020202020204" charset="0"/>
                <a:ea typeface="Open Sans" panose="020B0604020202020204" charset="0"/>
                <a:cs typeface="Open Sans" panose="020B0604020202020204" charset="0"/>
              </a:rPr>
              <a:t>10.	 Ralph Lauren</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Effect transition="in" filter="fade">
                                      <p:cBhvr>
                                        <p:cTn id="65" dur="500"/>
                                        <p:tgtEl>
                                          <p:spTgt spid="14"/>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4994591" y="8732336"/>
            <a:ext cx="266700" cy="266700"/>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solidFill>
          </p:spPr>
        </p:sp>
      </p:grpSp>
      <p:sp>
        <p:nvSpPr>
          <p:cNvPr id="4" name="Freeform 4"/>
          <p:cNvSpPr/>
          <p:nvPr/>
        </p:nvSpPr>
        <p:spPr>
          <a:xfrm>
            <a:off x="0" y="101684"/>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5" name="TextBox 5"/>
          <p:cNvSpPr txBox="1"/>
          <p:nvPr/>
        </p:nvSpPr>
        <p:spPr>
          <a:xfrm>
            <a:off x="3329752" y="3523825"/>
            <a:ext cx="15186642" cy="5208511"/>
          </a:xfrm>
          <a:prstGeom prst="rect">
            <a:avLst/>
          </a:prstGeom>
        </p:spPr>
        <p:txBody>
          <a:bodyPr lIns="0" tIns="0" rIns="0" bIns="0" rtlCol="0" anchor="t">
            <a:spAutoFit/>
          </a:bodyPr>
          <a:lstStyle/>
          <a:p>
            <a:pPr algn="ctr">
              <a:lnSpc>
                <a:spcPts val="20927"/>
              </a:lnSpc>
            </a:pPr>
            <a:r>
              <a:rPr lang="en-US" sz="14948">
                <a:solidFill>
                  <a:srgbClr val="FFFFFF"/>
                </a:solidFill>
                <a:latin typeface="Josefin Sans Bold"/>
              </a:rPr>
              <a:t>Round Two</a:t>
            </a:r>
          </a:p>
          <a:p>
            <a:pPr algn="ctr">
              <a:lnSpc>
                <a:spcPts val="20927"/>
              </a:lnSpc>
            </a:pPr>
            <a:r>
              <a:rPr lang="en-US" sz="14948">
                <a:solidFill>
                  <a:srgbClr val="FFFFFF"/>
                </a:solidFill>
                <a:latin typeface="Josefin Sans Bold"/>
              </a:rPr>
              <a:t>All About MAPP</a:t>
            </a:r>
          </a:p>
        </p:txBody>
      </p:sp>
      <p:sp>
        <p:nvSpPr>
          <p:cNvPr id="6" name="Freeform 6"/>
          <p:cNvSpPr/>
          <p:nvPr/>
        </p:nvSpPr>
        <p:spPr>
          <a:xfrm>
            <a:off x="102333" y="0"/>
            <a:ext cx="5745694" cy="6501492"/>
          </a:xfrm>
          <a:custGeom>
            <a:avLst/>
            <a:gdLst/>
            <a:ahLst/>
            <a:cxnLst/>
            <a:rect l="l" t="t" r="r" b="b"/>
            <a:pathLst>
              <a:path w="5745694" h="6501492">
                <a:moveTo>
                  <a:pt x="0" y="0"/>
                </a:moveTo>
                <a:lnTo>
                  <a:pt x="5745693" y="0"/>
                </a:lnTo>
                <a:lnTo>
                  <a:pt x="5745693" y="6501492"/>
                </a:lnTo>
                <a:lnTo>
                  <a:pt x="0" y="6501492"/>
                </a:lnTo>
                <a:lnTo>
                  <a:pt x="0" y="0"/>
                </a:lnTo>
                <a:close/>
              </a:path>
            </a:pathLst>
          </a:custGeom>
          <a:blipFill>
            <a:blip r:embed="rId3"/>
            <a:stretch>
              <a:fillRect/>
            </a:stretch>
          </a:blipFill>
        </p:spPr>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7207472" y="3086100"/>
            <a:ext cx="3873056" cy="4114800"/>
          </a:xfrm>
          <a:custGeom>
            <a:avLst/>
            <a:gdLst/>
            <a:ahLst/>
            <a:cxnLst/>
            <a:rect l="l" t="t" r="r" b="b"/>
            <a:pathLst>
              <a:path w="3873056" h="4114800">
                <a:moveTo>
                  <a:pt x="0" y="0"/>
                </a:moveTo>
                <a:lnTo>
                  <a:pt x="3873056" y="0"/>
                </a:lnTo>
                <a:lnTo>
                  <a:pt x="387305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0"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2: Question 1</a:t>
            </a:r>
          </a:p>
        </p:txBody>
      </p:sp>
      <p:sp>
        <p:nvSpPr>
          <p:cNvPr id="10" name="TextBox 10"/>
          <p:cNvSpPr txBox="1"/>
          <p:nvPr/>
        </p:nvSpPr>
        <p:spPr>
          <a:xfrm>
            <a:off x="0" y="2802150"/>
            <a:ext cx="18288000" cy="4198009"/>
          </a:xfrm>
          <a:prstGeom prst="rect">
            <a:avLst/>
          </a:prstGeom>
        </p:spPr>
        <p:txBody>
          <a:bodyPr lIns="0" tIns="0" rIns="0" bIns="0" rtlCol="0" anchor="t">
            <a:spAutoFit/>
          </a:bodyPr>
          <a:lstStyle/>
          <a:p>
            <a:pPr algn="ctr">
              <a:lnSpc>
                <a:spcPts val="4714"/>
              </a:lnSpc>
              <a:spcBef>
                <a:spcPct val="0"/>
              </a:spcBef>
            </a:pPr>
            <a:r>
              <a:rPr lang="en-US" sz="3367" spc="303" dirty="0">
                <a:solidFill>
                  <a:srgbClr val="FFFFFF"/>
                </a:solidFill>
                <a:latin typeface="Hussar Bold"/>
              </a:rPr>
              <a:t>MAPP OFFERS SCHOLARSHIPS TO MEMBERS WHO HAVE BEEN IN GOOD STANDING FOR AT LEAST SIX (6) MONTHS PRIOR TO SUBMITTING AN APPLICATION. SCHOLARSHIPS ARE FOR MEMBERS IN NEED OF FINANCIAL ASSISTANCE TO ATTEND A MAPP/NIGP SPONSORED EVENT, MEETING, CLASS, OR SEMINAR, INCLUDING ONLINE EVENTS, SUCH AS WEBINARS AND CERTIFICATION PREP OR FOR CPPB/CPPO CERTIFICATION/RECERTIFICATION FEES. </a:t>
            </a:r>
          </a:p>
        </p:txBody>
      </p:sp>
      <p:sp>
        <p:nvSpPr>
          <p:cNvPr id="11" name="Freeform 11"/>
          <p:cNvSpPr/>
          <p:nvPr/>
        </p:nvSpPr>
        <p:spPr>
          <a:xfrm rot="-10800000">
            <a:off x="15657848"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TextBox 12"/>
          <p:cNvSpPr txBox="1"/>
          <p:nvPr/>
        </p:nvSpPr>
        <p:spPr>
          <a:xfrm>
            <a:off x="7848600" y="7086600"/>
            <a:ext cx="3226705" cy="3117969"/>
          </a:xfrm>
          <a:prstGeom prst="rect">
            <a:avLst/>
          </a:prstGeom>
        </p:spPr>
        <p:txBody>
          <a:bodyPr wrap="square" lIns="0" tIns="0" rIns="0" bIns="0" rtlCol="0" anchor="t">
            <a:spAutoFit/>
          </a:bodyPr>
          <a:lstStyle/>
          <a:p>
            <a:pPr algn="ctr">
              <a:lnSpc>
                <a:spcPts val="8228"/>
              </a:lnSpc>
            </a:pPr>
            <a:r>
              <a:rPr lang="en-US" sz="5877" spc="529" dirty="0">
                <a:solidFill>
                  <a:srgbClr val="FFFFFF"/>
                </a:solidFill>
                <a:latin typeface="Hussar Bold"/>
              </a:rPr>
              <a:t>TRUE </a:t>
            </a:r>
          </a:p>
          <a:p>
            <a:pPr algn="ctr">
              <a:lnSpc>
                <a:spcPts val="8228"/>
              </a:lnSpc>
            </a:pPr>
            <a:endParaRPr lang="en-US" sz="5877" spc="529" dirty="0">
              <a:solidFill>
                <a:srgbClr val="FFFFFF"/>
              </a:solidFill>
              <a:latin typeface="Hussar Bold"/>
            </a:endParaRPr>
          </a:p>
          <a:p>
            <a:pPr algn="ctr">
              <a:lnSpc>
                <a:spcPts val="8228"/>
              </a:lnSpc>
              <a:spcBef>
                <a:spcPct val="0"/>
              </a:spcBef>
            </a:pPr>
            <a:r>
              <a:rPr lang="en-US" sz="5877" spc="529" dirty="0">
                <a:solidFill>
                  <a:srgbClr val="FFFFFF"/>
                </a:solidFill>
                <a:latin typeface="Hussar Bold"/>
              </a:rPr>
              <a:t>FALSE</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7207472" y="3086100"/>
            <a:ext cx="3873056" cy="4114800"/>
          </a:xfrm>
          <a:custGeom>
            <a:avLst/>
            <a:gdLst/>
            <a:ahLst/>
            <a:cxnLst/>
            <a:rect l="l" t="t" r="r" b="b"/>
            <a:pathLst>
              <a:path w="3873056" h="4114800">
                <a:moveTo>
                  <a:pt x="0" y="0"/>
                </a:moveTo>
                <a:lnTo>
                  <a:pt x="3873056" y="0"/>
                </a:lnTo>
                <a:lnTo>
                  <a:pt x="387305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a:off x="0"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TextBox 9"/>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2: Question 2</a:t>
            </a:r>
          </a:p>
        </p:txBody>
      </p:sp>
      <p:sp>
        <p:nvSpPr>
          <p:cNvPr id="10" name="TextBox 10"/>
          <p:cNvSpPr txBox="1"/>
          <p:nvPr/>
        </p:nvSpPr>
        <p:spPr>
          <a:xfrm>
            <a:off x="0" y="3956261"/>
            <a:ext cx="18288000" cy="1873433"/>
          </a:xfrm>
          <a:prstGeom prst="rect">
            <a:avLst/>
          </a:prstGeom>
        </p:spPr>
        <p:txBody>
          <a:bodyPr lIns="0" tIns="0" rIns="0" bIns="0" rtlCol="0" anchor="t">
            <a:spAutoFit/>
          </a:bodyPr>
          <a:lstStyle/>
          <a:p>
            <a:pPr algn="ctr">
              <a:lnSpc>
                <a:spcPts val="7514"/>
              </a:lnSpc>
              <a:spcBef>
                <a:spcPct val="0"/>
              </a:spcBef>
            </a:pPr>
            <a:r>
              <a:rPr lang="en-US" sz="5367" spc="483" dirty="0">
                <a:solidFill>
                  <a:srgbClr val="FFFFFF"/>
                </a:solidFill>
                <a:latin typeface="Hussar Bold"/>
              </a:rPr>
              <a:t>WHAT IS THE MAPP LISTSERV ON OUR WEBSITE IS NOW REFERRED TO AS?</a:t>
            </a:r>
          </a:p>
        </p:txBody>
      </p:sp>
      <p:sp>
        <p:nvSpPr>
          <p:cNvPr id="11" name="Freeform 11"/>
          <p:cNvSpPr/>
          <p:nvPr/>
        </p:nvSpPr>
        <p:spPr>
          <a:xfrm rot="-10800000">
            <a:off x="15657848"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0"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10800000">
            <a:off x="15657848"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2: Question 3</a:t>
            </a:r>
          </a:p>
        </p:txBody>
      </p:sp>
      <p:sp>
        <p:nvSpPr>
          <p:cNvPr id="10" name="TextBox 10"/>
          <p:cNvSpPr txBox="1"/>
          <p:nvPr/>
        </p:nvSpPr>
        <p:spPr>
          <a:xfrm>
            <a:off x="1028700" y="3927065"/>
            <a:ext cx="16230600" cy="2432869"/>
          </a:xfrm>
          <a:prstGeom prst="rect">
            <a:avLst/>
          </a:prstGeom>
        </p:spPr>
        <p:txBody>
          <a:bodyPr lIns="0" tIns="0" rIns="0" bIns="0" rtlCol="0" anchor="t">
            <a:spAutoFit/>
          </a:bodyPr>
          <a:lstStyle/>
          <a:p>
            <a:pPr algn="ctr">
              <a:lnSpc>
                <a:spcPts val="9754"/>
              </a:lnSpc>
              <a:spcBef>
                <a:spcPct val="0"/>
              </a:spcBef>
            </a:pPr>
            <a:r>
              <a:rPr lang="en-US" sz="6967" spc="627" dirty="0">
                <a:solidFill>
                  <a:srgbClr val="FFFFFF"/>
                </a:solidFill>
                <a:latin typeface="Hussar Bold"/>
              </a:rPr>
              <a:t>HOW MANY MEMBERS BELONG TO MAPP?</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0"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10800000">
            <a:off x="15657848"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2: Question 4</a:t>
            </a:r>
          </a:p>
        </p:txBody>
      </p:sp>
      <p:sp>
        <p:nvSpPr>
          <p:cNvPr id="10" name="TextBox 10"/>
          <p:cNvSpPr txBox="1"/>
          <p:nvPr/>
        </p:nvSpPr>
        <p:spPr>
          <a:xfrm>
            <a:off x="0" y="3771900"/>
            <a:ext cx="18288000" cy="2432869"/>
          </a:xfrm>
          <a:prstGeom prst="rect">
            <a:avLst/>
          </a:prstGeom>
        </p:spPr>
        <p:txBody>
          <a:bodyPr lIns="0" tIns="0" rIns="0" bIns="0" rtlCol="0" anchor="t">
            <a:spAutoFit/>
          </a:bodyPr>
          <a:lstStyle/>
          <a:p>
            <a:pPr algn="ctr">
              <a:lnSpc>
                <a:spcPts val="9754"/>
              </a:lnSpc>
              <a:spcBef>
                <a:spcPct val="0"/>
              </a:spcBef>
            </a:pPr>
            <a:r>
              <a:rPr lang="en-US" sz="6967" spc="627" dirty="0">
                <a:solidFill>
                  <a:srgbClr val="FFFFFF"/>
                </a:solidFill>
                <a:latin typeface="Hussar Bold"/>
              </a:rPr>
              <a:t>WHAT YEAR WAS MAPP ESTABLISHED?</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0"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10800000">
            <a:off x="15657848"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2: Question 5</a:t>
            </a:r>
          </a:p>
        </p:txBody>
      </p:sp>
      <p:sp>
        <p:nvSpPr>
          <p:cNvPr id="10" name="TextBox 10"/>
          <p:cNvSpPr txBox="1"/>
          <p:nvPr/>
        </p:nvSpPr>
        <p:spPr>
          <a:xfrm>
            <a:off x="0" y="3173063"/>
            <a:ext cx="18288000" cy="3043274"/>
          </a:xfrm>
          <a:prstGeom prst="rect">
            <a:avLst/>
          </a:prstGeom>
        </p:spPr>
        <p:txBody>
          <a:bodyPr lIns="0" tIns="0" rIns="0" bIns="0" rtlCol="0" anchor="t">
            <a:spAutoFit/>
          </a:bodyPr>
          <a:lstStyle/>
          <a:p>
            <a:pPr algn="ctr">
              <a:lnSpc>
                <a:spcPts val="8135"/>
              </a:lnSpc>
              <a:spcBef>
                <a:spcPct val="0"/>
              </a:spcBef>
            </a:pPr>
            <a:r>
              <a:rPr lang="en-US" sz="5811" spc="522">
                <a:solidFill>
                  <a:srgbClr val="FFFFFF"/>
                </a:solidFill>
                <a:latin typeface="Hussar Bold"/>
              </a:rPr>
              <a:t>MAPP HAS EARNED THE NIGP SILVER CHAPTER SEAL EVERY YEAR SINCE 2020.</a:t>
            </a:r>
          </a:p>
        </p:txBody>
      </p:sp>
      <p:sp>
        <p:nvSpPr>
          <p:cNvPr id="11" name="TextBox 11"/>
          <p:cNvSpPr txBox="1"/>
          <p:nvPr/>
        </p:nvSpPr>
        <p:spPr>
          <a:xfrm>
            <a:off x="7676442" y="7083112"/>
            <a:ext cx="3296358" cy="3117969"/>
          </a:xfrm>
          <a:prstGeom prst="rect">
            <a:avLst/>
          </a:prstGeom>
        </p:spPr>
        <p:txBody>
          <a:bodyPr wrap="square" lIns="0" tIns="0" rIns="0" bIns="0" rtlCol="0" anchor="t">
            <a:spAutoFit/>
          </a:bodyPr>
          <a:lstStyle/>
          <a:p>
            <a:pPr algn="ctr">
              <a:lnSpc>
                <a:spcPts val="8228"/>
              </a:lnSpc>
            </a:pPr>
            <a:r>
              <a:rPr lang="en-US" sz="5877" spc="529" dirty="0">
                <a:solidFill>
                  <a:srgbClr val="FFFFFF"/>
                </a:solidFill>
                <a:latin typeface="Hussar Bold"/>
              </a:rPr>
              <a:t>TRUE </a:t>
            </a:r>
          </a:p>
          <a:p>
            <a:pPr algn="ctr">
              <a:lnSpc>
                <a:spcPts val="8228"/>
              </a:lnSpc>
            </a:pPr>
            <a:endParaRPr lang="en-US" sz="5877" spc="529" dirty="0">
              <a:solidFill>
                <a:srgbClr val="FFFFFF"/>
              </a:solidFill>
              <a:latin typeface="Hussar Bold"/>
            </a:endParaRPr>
          </a:p>
          <a:p>
            <a:pPr algn="ctr">
              <a:lnSpc>
                <a:spcPts val="8228"/>
              </a:lnSpc>
              <a:spcBef>
                <a:spcPct val="0"/>
              </a:spcBef>
            </a:pPr>
            <a:r>
              <a:rPr lang="en-US" sz="5877" spc="529" dirty="0">
                <a:solidFill>
                  <a:srgbClr val="FFFFFF"/>
                </a:solidFill>
                <a:latin typeface="Hussar Bold"/>
              </a:rPr>
              <a:t>FALSE</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0"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10800000">
            <a:off x="15657848"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2: Question 6</a:t>
            </a:r>
          </a:p>
        </p:txBody>
      </p:sp>
      <p:sp>
        <p:nvSpPr>
          <p:cNvPr id="10" name="TextBox 10"/>
          <p:cNvSpPr txBox="1"/>
          <p:nvPr/>
        </p:nvSpPr>
        <p:spPr>
          <a:xfrm>
            <a:off x="-152400" y="3621863"/>
            <a:ext cx="18288000" cy="3043274"/>
          </a:xfrm>
          <a:prstGeom prst="rect">
            <a:avLst/>
          </a:prstGeom>
        </p:spPr>
        <p:txBody>
          <a:bodyPr lIns="0" tIns="0" rIns="0" bIns="0" rtlCol="0" anchor="t">
            <a:spAutoFit/>
          </a:bodyPr>
          <a:lstStyle/>
          <a:p>
            <a:pPr algn="ctr">
              <a:lnSpc>
                <a:spcPts val="8135"/>
              </a:lnSpc>
              <a:spcBef>
                <a:spcPct val="0"/>
              </a:spcBef>
            </a:pPr>
            <a:r>
              <a:rPr lang="en-US" sz="5811" spc="522" dirty="0">
                <a:solidFill>
                  <a:srgbClr val="FFFFFF"/>
                </a:solidFill>
                <a:latin typeface="Hussar Bold"/>
              </a:rPr>
              <a:t>WHO WON THE LINDA D. WINDSOR AWARD AT THE LAST MAPP CONFERENCE?</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0"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10800000">
            <a:off x="15657848"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2: Question 7</a:t>
            </a:r>
          </a:p>
        </p:txBody>
      </p:sp>
      <p:sp>
        <p:nvSpPr>
          <p:cNvPr id="10" name="TextBox 10"/>
          <p:cNvSpPr txBox="1"/>
          <p:nvPr/>
        </p:nvSpPr>
        <p:spPr>
          <a:xfrm>
            <a:off x="0" y="2757324"/>
            <a:ext cx="18288000" cy="2014574"/>
          </a:xfrm>
          <a:prstGeom prst="rect">
            <a:avLst/>
          </a:prstGeom>
        </p:spPr>
        <p:txBody>
          <a:bodyPr lIns="0" tIns="0" rIns="0" bIns="0" rtlCol="0" anchor="t">
            <a:spAutoFit/>
          </a:bodyPr>
          <a:lstStyle/>
          <a:p>
            <a:pPr algn="ctr">
              <a:lnSpc>
                <a:spcPts val="8135"/>
              </a:lnSpc>
              <a:spcBef>
                <a:spcPct val="0"/>
              </a:spcBef>
            </a:pPr>
            <a:r>
              <a:rPr lang="en-US" sz="5811" spc="522">
                <a:solidFill>
                  <a:srgbClr val="FFFFFF"/>
                </a:solidFill>
                <a:latin typeface="Hussar Bold"/>
              </a:rPr>
              <a:t>WHO IS MAPP’S CURRENT IMMEDIATE PAST PRESIDENT?</a:t>
            </a:r>
          </a:p>
        </p:txBody>
      </p:sp>
      <p:sp>
        <p:nvSpPr>
          <p:cNvPr id="11" name="TextBox 11"/>
          <p:cNvSpPr txBox="1"/>
          <p:nvPr/>
        </p:nvSpPr>
        <p:spPr>
          <a:xfrm>
            <a:off x="2021850" y="6383265"/>
            <a:ext cx="14433660" cy="4523887"/>
          </a:xfrm>
          <a:prstGeom prst="rect">
            <a:avLst/>
          </a:prstGeom>
        </p:spPr>
        <p:txBody>
          <a:bodyPr lIns="0" tIns="0" rIns="0" bIns="0" rtlCol="0" anchor="t">
            <a:spAutoFit/>
          </a:bodyPr>
          <a:lstStyle/>
          <a:p>
            <a:pPr algn="ctr">
              <a:lnSpc>
                <a:spcPts val="5969"/>
              </a:lnSpc>
            </a:pPr>
            <a:r>
              <a:rPr lang="en-US" sz="4263" spc="383">
                <a:solidFill>
                  <a:srgbClr val="FFFFFF"/>
                </a:solidFill>
                <a:latin typeface="Hussar Bold"/>
              </a:rPr>
              <a:t>A: DAVID WEIDLER, NIGP-CPP, CPPO, CPPB</a:t>
            </a:r>
          </a:p>
          <a:p>
            <a:pPr algn="ctr">
              <a:lnSpc>
                <a:spcPts val="5969"/>
              </a:lnSpc>
            </a:pPr>
            <a:endParaRPr lang="en-US" sz="4263" spc="383">
              <a:solidFill>
                <a:srgbClr val="FFFFFF"/>
              </a:solidFill>
              <a:latin typeface="Hussar Bold"/>
            </a:endParaRPr>
          </a:p>
          <a:p>
            <a:pPr algn="ctr">
              <a:lnSpc>
                <a:spcPts val="5969"/>
              </a:lnSpc>
            </a:pPr>
            <a:r>
              <a:rPr lang="en-US" sz="4263" spc="383">
                <a:solidFill>
                  <a:srgbClr val="FFFFFF"/>
                </a:solidFill>
                <a:latin typeface="Hussar Bold"/>
              </a:rPr>
              <a:t>B: KARA M. DANIEL, NIGP-CPP, CPPB</a:t>
            </a:r>
          </a:p>
          <a:p>
            <a:pPr algn="ctr">
              <a:lnSpc>
                <a:spcPts val="5969"/>
              </a:lnSpc>
            </a:pPr>
            <a:endParaRPr lang="en-US" sz="4263" spc="383">
              <a:solidFill>
                <a:srgbClr val="FFFFFF"/>
              </a:solidFill>
              <a:latin typeface="Hussar Bold"/>
            </a:endParaRPr>
          </a:p>
          <a:p>
            <a:pPr algn="ctr">
              <a:lnSpc>
                <a:spcPts val="5969"/>
              </a:lnSpc>
            </a:pPr>
            <a:r>
              <a:rPr lang="en-US" sz="4263" spc="383">
                <a:solidFill>
                  <a:srgbClr val="FFFFFF"/>
                </a:solidFill>
                <a:latin typeface="Hussar Bold"/>
              </a:rPr>
              <a:t>C: BETH LAMBERT, CPPB</a:t>
            </a:r>
          </a:p>
          <a:p>
            <a:pPr algn="ctr">
              <a:lnSpc>
                <a:spcPts val="5969"/>
              </a:lnSpc>
              <a:spcBef>
                <a:spcPct val="0"/>
              </a:spcBef>
            </a:pPr>
            <a:endParaRPr lang="en-US" sz="4263" spc="383">
              <a:solidFill>
                <a:srgbClr val="FFFFFF"/>
              </a:solidFill>
              <a:latin typeface="Hussar Bold"/>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0"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10800000">
            <a:off x="15657848"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2: Question 8</a:t>
            </a:r>
          </a:p>
        </p:txBody>
      </p:sp>
      <p:sp>
        <p:nvSpPr>
          <p:cNvPr id="10" name="TextBox 10"/>
          <p:cNvSpPr txBox="1"/>
          <p:nvPr/>
        </p:nvSpPr>
        <p:spPr>
          <a:xfrm>
            <a:off x="0" y="3885691"/>
            <a:ext cx="18288000" cy="2014574"/>
          </a:xfrm>
          <a:prstGeom prst="rect">
            <a:avLst/>
          </a:prstGeom>
        </p:spPr>
        <p:txBody>
          <a:bodyPr lIns="0" tIns="0" rIns="0" bIns="0" rtlCol="0" anchor="t">
            <a:spAutoFit/>
          </a:bodyPr>
          <a:lstStyle/>
          <a:p>
            <a:pPr algn="ctr">
              <a:lnSpc>
                <a:spcPts val="8135"/>
              </a:lnSpc>
              <a:spcBef>
                <a:spcPct val="0"/>
              </a:spcBef>
            </a:pPr>
            <a:r>
              <a:rPr lang="en-US" sz="5811" spc="522" dirty="0">
                <a:solidFill>
                  <a:srgbClr val="FFFFFF"/>
                </a:solidFill>
                <a:latin typeface="Hussar Bold"/>
              </a:rPr>
              <a:t>HOW MANY CHAPTER AWARDS DOES MAPP GIVE OUT EACH YEAR?</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0"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10800000">
            <a:off x="15657848"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2: Question 9</a:t>
            </a:r>
          </a:p>
        </p:txBody>
      </p:sp>
      <p:sp>
        <p:nvSpPr>
          <p:cNvPr id="10" name="TextBox 10"/>
          <p:cNvSpPr txBox="1"/>
          <p:nvPr/>
        </p:nvSpPr>
        <p:spPr>
          <a:xfrm>
            <a:off x="0" y="4122803"/>
            <a:ext cx="18288000" cy="2041393"/>
          </a:xfrm>
          <a:prstGeom prst="rect">
            <a:avLst/>
          </a:prstGeom>
        </p:spPr>
        <p:txBody>
          <a:bodyPr lIns="0" tIns="0" rIns="0" bIns="0" rtlCol="0" anchor="t">
            <a:spAutoFit/>
          </a:bodyPr>
          <a:lstStyle/>
          <a:p>
            <a:pPr algn="ctr">
              <a:lnSpc>
                <a:spcPts val="8135"/>
              </a:lnSpc>
              <a:spcBef>
                <a:spcPct val="0"/>
              </a:spcBef>
            </a:pPr>
            <a:r>
              <a:rPr lang="en-US" sz="5811" spc="522" dirty="0">
                <a:solidFill>
                  <a:srgbClr val="FFFFFF"/>
                </a:solidFill>
                <a:latin typeface="Hussar Bold"/>
              </a:rPr>
              <a:t>HOW MANY VOLUNTEER LEADERS SERVE ON THE MAPP BOARD?</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0"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10800000">
            <a:off x="15657848" y="7492682"/>
            <a:ext cx="2630152" cy="2794318"/>
          </a:xfrm>
          <a:custGeom>
            <a:avLst/>
            <a:gdLst/>
            <a:ahLst/>
            <a:cxnLst/>
            <a:rect l="l" t="t" r="r" b="b"/>
            <a:pathLst>
              <a:path w="2630152" h="2794318">
                <a:moveTo>
                  <a:pt x="0" y="0"/>
                </a:moveTo>
                <a:lnTo>
                  <a:pt x="2630152" y="0"/>
                </a:lnTo>
                <a:lnTo>
                  <a:pt x="2630152" y="2794318"/>
                </a:lnTo>
                <a:lnTo>
                  <a:pt x="0" y="27943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2: Question 10</a:t>
            </a:r>
          </a:p>
        </p:txBody>
      </p:sp>
      <p:sp>
        <p:nvSpPr>
          <p:cNvPr id="10" name="TextBox 10"/>
          <p:cNvSpPr txBox="1"/>
          <p:nvPr/>
        </p:nvSpPr>
        <p:spPr>
          <a:xfrm>
            <a:off x="0" y="2757324"/>
            <a:ext cx="18288000" cy="4118884"/>
          </a:xfrm>
          <a:prstGeom prst="rect">
            <a:avLst/>
          </a:prstGeom>
        </p:spPr>
        <p:txBody>
          <a:bodyPr lIns="0" tIns="0" rIns="0" bIns="0" rtlCol="0" anchor="t">
            <a:spAutoFit/>
          </a:bodyPr>
          <a:lstStyle/>
          <a:p>
            <a:pPr algn="ctr">
              <a:lnSpc>
                <a:spcPts val="8135"/>
              </a:lnSpc>
              <a:spcBef>
                <a:spcPct val="0"/>
              </a:spcBef>
            </a:pPr>
            <a:r>
              <a:rPr lang="en-US" sz="5811" spc="522" dirty="0">
                <a:solidFill>
                  <a:srgbClr val="FFFFFF"/>
                </a:solidFill>
                <a:latin typeface="Hussar Bold"/>
              </a:rPr>
              <a:t>MAPP HAS THE FOLLOWING SOCIAL MEDIA ACCOUNTS: TWITTER, INSTAGRAM, FACEBOOK, AND LINKEDIN.</a:t>
            </a:r>
          </a:p>
        </p:txBody>
      </p:sp>
      <p:sp>
        <p:nvSpPr>
          <p:cNvPr id="11" name="TextBox 11"/>
          <p:cNvSpPr txBox="1"/>
          <p:nvPr/>
        </p:nvSpPr>
        <p:spPr>
          <a:xfrm>
            <a:off x="7457721" y="6972300"/>
            <a:ext cx="3372558" cy="3117969"/>
          </a:xfrm>
          <a:prstGeom prst="rect">
            <a:avLst/>
          </a:prstGeom>
        </p:spPr>
        <p:txBody>
          <a:bodyPr wrap="square" lIns="0" tIns="0" rIns="0" bIns="0" rtlCol="0" anchor="t">
            <a:spAutoFit/>
          </a:bodyPr>
          <a:lstStyle/>
          <a:p>
            <a:pPr algn="ctr">
              <a:lnSpc>
                <a:spcPts val="8228"/>
              </a:lnSpc>
            </a:pPr>
            <a:r>
              <a:rPr lang="en-US" sz="5877" spc="529" dirty="0">
                <a:solidFill>
                  <a:srgbClr val="FFFFFF"/>
                </a:solidFill>
                <a:latin typeface="Hussar Bold"/>
              </a:rPr>
              <a:t>TRUE </a:t>
            </a:r>
          </a:p>
          <a:p>
            <a:pPr algn="ctr">
              <a:lnSpc>
                <a:spcPts val="8228"/>
              </a:lnSpc>
            </a:pPr>
            <a:endParaRPr lang="en-US" sz="5877" spc="529" dirty="0">
              <a:solidFill>
                <a:srgbClr val="FFFFFF"/>
              </a:solidFill>
              <a:latin typeface="Hussar Bold"/>
            </a:endParaRPr>
          </a:p>
          <a:p>
            <a:pPr algn="ctr">
              <a:lnSpc>
                <a:spcPts val="8228"/>
              </a:lnSpc>
              <a:spcBef>
                <a:spcPct val="0"/>
              </a:spcBef>
            </a:pPr>
            <a:r>
              <a:rPr lang="en-US" sz="5877" spc="529" dirty="0">
                <a:solidFill>
                  <a:srgbClr val="FFFFFF"/>
                </a:solidFill>
                <a:latin typeface="Hussar Bold"/>
              </a:rPr>
              <a:t>FALSE</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0" y="0"/>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3" name="TextBox 3"/>
          <p:cNvSpPr txBox="1"/>
          <p:nvPr/>
        </p:nvSpPr>
        <p:spPr>
          <a:xfrm>
            <a:off x="2628226" y="-63723"/>
            <a:ext cx="13259941" cy="2205732"/>
          </a:xfrm>
          <a:prstGeom prst="rect">
            <a:avLst/>
          </a:prstGeom>
        </p:spPr>
        <p:txBody>
          <a:bodyPr wrap="square" lIns="0" tIns="0" rIns="0" bIns="0" rtlCol="0" anchor="t">
            <a:spAutoFit/>
          </a:bodyPr>
          <a:lstStyle/>
          <a:p>
            <a:pPr algn="ctr">
              <a:lnSpc>
                <a:spcPts val="17185"/>
              </a:lnSpc>
            </a:pPr>
            <a:r>
              <a:rPr lang="en-US" sz="12275" dirty="0">
                <a:solidFill>
                  <a:srgbClr val="FFFFFF"/>
                </a:solidFill>
                <a:latin typeface="Playlist Script"/>
              </a:rPr>
              <a:t>Round Two Answers:</a:t>
            </a:r>
          </a:p>
        </p:txBody>
      </p:sp>
      <p:sp>
        <p:nvSpPr>
          <p:cNvPr id="4" name="Freeform 4"/>
          <p:cNvSpPr/>
          <p:nvPr/>
        </p:nvSpPr>
        <p:spPr>
          <a:xfrm>
            <a:off x="635613" y="2142009"/>
            <a:ext cx="17448536" cy="7839486"/>
          </a:xfrm>
          <a:custGeom>
            <a:avLst/>
            <a:gdLst/>
            <a:ahLst/>
            <a:cxnLst/>
            <a:rect l="l" t="t" r="r" b="b"/>
            <a:pathLst>
              <a:path w="17448536" h="7839486">
                <a:moveTo>
                  <a:pt x="0" y="0"/>
                </a:moveTo>
                <a:lnTo>
                  <a:pt x="17448536" y="0"/>
                </a:lnTo>
                <a:lnTo>
                  <a:pt x="17448536" y="7839487"/>
                </a:lnTo>
                <a:lnTo>
                  <a:pt x="0" y="7839487"/>
                </a:lnTo>
                <a:lnTo>
                  <a:pt x="0" y="0"/>
                </a:lnTo>
                <a:close/>
              </a:path>
            </a:pathLst>
          </a:custGeom>
          <a:blipFill>
            <a:blip r:embed="rId3"/>
            <a:stretch>
              <a:fillRect t="-20753" b="-20753"/>
            </a:stretch>
          </a:blipFill>
        </p:spPr>
        <p:txBody>
          <a:bodyPr/>
          <a:lstStyle/>
          <a:p>
            <a:endParaRPr lang="en-US" dirty="0"/>
          </a:p>
        </p:txBody>
      </p:sp>
      <p:sp>
        <p:nvSpPr>
          <p:cNvPr id="5" name="TextBox 5"/>
          <p:cNvSpPr txBox="1"/>
          <p:nvPr/>
        </p:nvSpPr>
        <p:spPr>
          <a:xfrm>
            <a:off x="635613" y="2237703"/>
            <a:ext cx="16917599" cy="6879256"/>
          </a:xfrm>
          <a:prstGeom prst="rect">
            <a:avLst/>
          </a:prstGeom>
        </p:spPr>
        <p:txBody>
          <a:bodyPr lIns="0" tIns="0" rIns="0" bIns="0" rtlCol="0" anchor="t">
            <a:spAutoFit/>
          </a:bodyPr>
          <a:lstStyle/>
          <a:p>
            <a:pPr marL="1158347" lvl="1" indent="-742950">
              <a:lnSpc>
                <a:spcPts val="5387"/>
              </a:lnSpc>
              <a:buFont typeface="+mj-lt"/>
              <a:buAutoNum type="arabicPeriod"/>
            </a:pPr>
            <a:r>
              <a:rPr lang="en-US" sz="3848" b="1" dirty="0">
                <a:solidFill>
                  <a:srgbClr val="310062"/>
                </a:solidFill>
                <a:latin typeface="Open Sans"/>
              </a:rPr>
              <a:t>True</a:t>
            </a:r>
          </a:p>
          <a:p>
            <a:pPr marL="1158347" lvl="1" indent="-742950">
              <a:lnSpc>
                <a:spcPts val="5387"/>
              </a:lnSpc>
              <a:buFont typeface="+mj-lt"/>
              <a:buAutoNum type="arabicPeriod"/>
            </a:pPr>
            <a:r>
              <a:rPr lang="en-US" sz="3848" b="1" dirty="0">
                <a:solidFill>
                  <a:srgbClr val="310062"/>
                </a:solidFill>
                <a:latin typeface="Open Sans"/>
              </a:rPr>
              <a:t> Forum/Forum Discussion</a:t>
            </a:r>
          </a:p>
          <a:p>
            <a:pPr marL="1158347" lvl="1" indent="-742950">
              <a:lnSpc>
                <a:spcPts val="5387"/>
              </a:lnSpc>
              <a:buFont typeface="+mj-lt"/>
              <a:buAutoNum type="arabicPeriod"/>
            </a:pPr>
            <a:r>
              <a:rPr lang="en-US" sz="3848" b="1" dirty="0">
                <a:solidFill>
                  <a:srgbClr val="310062"/>
                </a:solidFill>
                <a:latin typeface="Open Sans"/>
              </a:rPr>
              <a:t> Approximately 270</a:t>
            </a:r>
          </a:p>
          <a:p>
            <a:pPr marL="1158347" lvl="1" indent="-742950">
              <a:lnSpc>
                <a:spcPts val="5387"/>
              </a:lnSpc>
              <a:buFont typeface="+mj-lt"/>
              <a:buAutoNum type="arabicPeriod"/>
            </a:pPr>
            <a:r>
              <a:rPr lang="en-US" sz="3848" b="1" dirty="0">
                <a:solidFill>
                  <a:srgbClr val="310062"/>
                </a:solidFill>
                <a:latin typeface="Open Sans"/>
              </a:rPr>
              <a:t> 1972</a:t>
            </a:r>
          </a:p>
          <a:p>
            <a:pPr marL="1158347" lvl="1" indent="-742950">
              <a:lnSpc>
                <a:spcPts val="5387"/>
              </a:lnSpc>
              <a:buFont typeface="+mj-lt"/>
              <a:buAutoNum type="arabicPeriod"/>
            </a:pPr>
            <a:r>
              <a:rPr lang="en-US" sz="3848" b="1" dirty="0">
                <a:solidFill>
                  <a:srgbClr val="310062"/>
                </a:solidFill>
                <a:latin typeface="Open Sans"/>
              </a:rPr>
              <a:t> True</a:t>
            </a:r>
          </a:p>
          <a:p>
            <a:pPr marL="1158347" lvl="1" indent="-742950">
              <a:lnSpc>
                <a:spcPts val="5387"/>
              </a:lnSpc>
              <a:buFont typeface="+mj-lt"/>
              <a:buAutoNum type="arabicPeriod"/>
            </a:pPr>
            <a:r>
              <a:rPr lang="en-US" sz="3848" b="1" dirty="0">
                <a:solidFill>
                  <a:srgbClr val="310062"/>
                </a:solidFill>
                <a:latin typeface="Open Sans"/>
              </a:rPr>
              <a:t> Jessica Fick</a:t>
            </a:r>
          </a:p>
          <a:p>
            <a:pPr marL="1158347" lvl="1" indent="-742950">
              <a:lnSpc>
                <a:spcPts val="5387"/>
              </a:lnSpc>
              <a:buFont typeface="+mj-lt"/>
              <a:buAutoNum type="arabicPeriod"/>
            </a:pPr>
            <a:r>
              <a:rPr lang="en-US" sz="3848" b="1" dirty="0">
                <a:solidFill>
                  <a:srgbClr val="310062"/>
                </a:solidFill>
                <a:latin typeface="Open Sans"/>
              </a:rPr>
              <a:t> Beth Lambert, CPPB</a:t>
            </a:r>
          </a:p>
          <a:p>
            <a:pPr marL="1158347" lvl="1" indent="-742950">
              <a:lnSpc>
                <a:spcPts val="5387"/>
              </a:lnSpc>
              <a:buFont typeface="+mj-lt"/>
              <a:buAutoNum type="arabicPeriod"/>
            </a:pPr>
            <a:r>
              <a:rPr lang="en-US" sz="3848" b="1" dirty="0">
                <a:solidFill>
                  <a:srgbClr val="310062"/>
                </a:solidFill>
                <a:latin typeface="Open Sans"/>
              </a:rPr>
              <a:t> 6</a:t>
            </a:r>
          </a:p>
          <a:p>
            <a:pPr marL="1158347" lvl="1" indent="-742950">
              <a:lnSpc>
                <a:spcPts val="5387"/>
              </a:lnSpc>
              <a:buFont typeface="+mj-lt"/>
              <a:buAutoNum type="arabicPeriod"/>
            </a:pPr>
            <a:r>
              <a:rPr lang="en-US" sz="3848" b="1" dirty="0">
                <a:solidFill>
                  <a:srgbClr val="310062"/>
                </a:solidFill>
                <a:latin typeface="Open Sans"/>
              </a:rPr>
              <a:t> 15</a:t>
            </a:r>
          </a:p>
          <a:p>
            <a:pPr marL="1158347" lvl="1" indent="-742950">
              <a:lnSpc>
                <a:spcPts val="5387"/>
              </a:lnSpc>
              <a:buFont typeface="+mj-lt"/>
              <a:buAutoNum type="arabicPeriod"/>
            </a:pPr>
            <a:r>
              <a:rPr lang="en-US" sz="3848" b="1" dirty="0">
                <a:solidFill>
                  <a:srgbClr val="310062"/>
                </a:solidFill>
                <a:latin typeface="Open Sans"/>
              </a:rPr>
              <a:t> False MAPP does not have an Instagram account</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wipe(down)">
                                      <p:cBhvr>
                                        <p:cTn id="25" dur="580">
                                          <p:stCondLst>
                                            <p:cond delay="0"/>
                                          </p:stCondLst>
                                        </p:cTn>
                                        <p:tgtEl>
                                          <p:spTgt spid="5">
                                            <p:txEl>
                                              <p:pRg st="1" end="1"/>
                                            </p:txEl>
                                          </p:spTgt>
                                        </p:tgtEl>
                                      </p:cBhvr>
                                    </p:animEffect>
                                    <p:anim calcmode="lin" valueType="num">
                                      <p:cBhvr>
                                        <p:cTn id="26" dur="1822" tmFilter="0,0; 0.14,0.36; 0.43,0.73; 0.71,0.91; 1.0,1.0">
                                          <p:stCondLst>
                                            <p:cond delay="0"/>
                                          </p:stCondLst>
                                        </p:cTn>
                                        <p:tgtEl>
                                          <p:spTgt spid="5">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xEl>
                                              <p:pRg st="1" end="1"/>
                                            </p:txEl>
                                          </p:spTgt>
                                        </p:tgtEl>
                                      </p:cBhvr>
                                      <p:to x="100000" y="60000"/>
                                    </p:animScale>
                                    <p:animScale>
                                      <p:cBhvr>
                                        <p:cTn id="32" dur="166" decel="50000">
                                          <p:stCondLst>
                                            <p:cond delay="676"/>
                                          </p:stCondLst>
                                        </p:cTn>
                                        <p:tgtEl>
                                          <p:spTgt spid="5">
                                            <p:txEl>
                                              <p:pRg st="1" end="1"/>
                                            </p:txEl>
                                          </p:spTgt>
                                        </p:tgtEl>
                                      </p:cBhvr>
                                      <p:to x="100000" y="100000"/>
                                    </p:animScale>
                                    <p:animScale>
                                      <p:cBhvr>
                                        <p:cTn id="33" dur="26">
                                          <p:stCondLst>
                                            <p:cond delay="1312"/>
                                          </p:stCondLst>
                                        </p:cTn>
                                        <p:tgtEl>
                                          <p:spTgt spid="5">
                                            <p:txEl>
                                              <p:pRg st="1" end="1"/>
                                            </p:txEl>
                                          </p:spTgt>
                                        </p:tgtEl>
                                      </p:cBhvr>
                                      <p:to x="100000" y="80000"/>
                                    </p:animScale>
                                    <p:animScale>
                                      <p:cBhvr>
                                        <p:cTn id="34" dur="166" decel="50000">
                                          <p:stCondLst>
                                            <p:cond delay="1338"/>
                                          </p:stCondLst>
                                        </p:cTn>
                                        <p:tgtEl>
                                          <p:spTgt spid="5">
                                            <p:txEl>
                                              <p:pRg st="1" end="1"/>
                                            </p:txEl>
                                          </p:spTgt>
                                        </p:tgtEl>
                                      </p:cBhvr>
                                      <p:to x="100000" y="100000"/>
                                    </p:animScale>
                                    <p:animScale>
                                      <p:cBhvr>
                                        <p:cTn id="35" dur="26">
                                          <p:stCondLst>
                                            <p:cond delay="1642"/>
                                          </p:stCondLst>
                                        </p:cTn>
                                        <p:tgtEl>
                                          <p:spTgt spid="5">
                                            <p:txEl>
                                              <p:pRg st="1" end="1"/>
                                            </p:txEl>
                                          </p:spTgt>
                                        </p:tgtEl>
                                      </p:cBhvr>
                                      <p:to x="100000" y="90000"/>
                                    </p:animScale>
                                    <p:animScale>
                                      <p:cBhvr>
                                        <p:cTn id="36" dur="166" decel="50000">
                                          <p:stCondLst>
                                            <p:cond delay="1668"/>
                                          </p:stCondLst>
                                        </p:cTn>
                                        <p:tgtEl>
                                          <p:spTgt spid="5">
                                            <p:txEl>
                                              <p:pRg st="1" end="1"/>
                                            </p:txEl>
                                          </p:spTgt>
                                        </p:tgtEl>
                                      </p:cBhvr>
                                      <p:to x="100000" y="100000"/>
                                    </p:animScale>
                                    <p:animScale>
                                      <p:cBhvr>
                                        <p:cTn id="37" dur="26">
                                          <p:stCondLst>
                                            <p:cond delay="1808"/>
                                          </p:stCondLst>
                                        </p:cTn>
                                        <p:tgtEl>
                                          <p:spTgt spid="5">
                                            <p:txEl>
                                              <p:pRg st="1" end="1"/>
                                            </p:txEl>
                                          </p:spTgt>
                                        </p:tgtEl>
                                      </p:cBhvr>
                                      <p:to x="100000" y="95000"/>
                                    </p:animScale>
                                    <p:animScale>
                                      <p:cBhvr>
                                        <p:cTn id="38" dur="166" decel="50000">
                                          <p:stCondLst>
                                            <p:cond delay="1834"/>
                                          </p:stCondLst>
                                        </p:cTn>
                                        <p:tgtEl>
                                          <p:spTgt spid="5">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5">
                                            <p:txEl>
                                              <p:pRg st="2" end="2"/>
                                            </p:txEl>
                                          </p:spTgt>
                                        </p:tgtEl>
                                        <p:attrNameLst>
                                          <p:attrName>style.visibility</p:attrName>
                                        </p:attrNameLst>
                                      </p:cBhvr>
                                      <p:to>
                                        <p:strVal val="visible"/>
                                      </p:to>
                                    </p:set>
                                    <p:animEffect transition="in" filter="wipe(down)">
                                      <p:cBhvr>
                                        <p:cTn id="43" dur="580">
                                          <p:stCondLst>
                                            <p:cond delay="0"/>
                                          </p:stCondLst>
                                        </p:cTn>
                                        <p:tgtEl>
                                          <p:spTgt spid="5">
                                            <p:txEl>
                                              <p:pRg st="2" end="2"/>
                                            </p:txEl>
                                          </p:spTgt>
                                        </p:tgtEl>
                                      </p:cBhvr>
                                    </p:animEffect>
                                    <p:anim calcmode="lin" valueType="num">
                                      <p:cBhvr>
                                        <p:cTn id="44" dur="1822" tmFilter="0,0; 0.14,0.36; 0.43,0.73; 0.71,0.91; 1.0,1.0">
                                          <p:stCondLst>
                                            <p:cond delay="0"/>
                                          </p:stCondLst>
                                        </p:cTn>
                                        <p:tgtEl>
                                          <p:spTgt spid="5">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5">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5">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5">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5">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5">
                                            <p:txEl>
                                              <p:pRg st="2" end="2"/>
                                            </p:txEl>
                                          </p:spTgt>
                                        </p:tgtEl>
                                      </p:cBhvr>
                                      <p:to x="100000" y="60000"/>
                                    </p:animScale>
                                    <p:animScale>
                                      <p:cBhvr>
                                        <p:cTn id="50" dur="166" decel="50000">
                                          <p:stCondLst>
                                            <p:cond delay="676"/>
                                          </p:stCondLst>
                                        </p:cTn>
                                        <p:tgtEl>
                                          <p:spTgt spid="5">
                                            <p:txEl>
                                              <p:pRg st="2" end="2"/>
                                            </p:txEl>
                                          </p:spTgt>
                                        </p:tgtEl>
                                      </p:cBhvr>
                                      <p:to x="100000" y="100000"/>
                                    </p:animScale>
                                    <p:animScale>
                                      <p:cBhvr>
                                        <p:cTn id="51" dur="26">
                                          <p:stCondLst>
                                            <p:cond delay="1312"/>
                                          </p:stCondLst>
                                        </p:cTn>
                                        <p:tgtEl>
                                          <p:spTgt spid="5">
                                            <p:txEl>
                                              <p:pRg st="2" end="2"/>
                                            </p:txEl>
                                          </p:spTgt>
                                        </p:tgtEl>
                                      </p:cBhvr>
                                      <p:to x="100000" y="80000"/>
                                    </p:animScale>
                                    <p:animScale>
                                      <p:cBhvr>
                                        <p:cTn id="52" dur="166" decel="50000">
                                          <p:stCondLst>
                                            <p:cond delay="1338"/>
                                          </p:stCondLst>
                                        </p:cTn>
                                        <p:tgtEl>
                                          <p:spTgt spid="5">
                                            <p:txEl>
                                              <p:pRg st="2" end="2"/>
                                            </p:txEl>
                                          </p:spTgt>
                                        </p:tgtEl>
                                      </p:cBhvr>
                                      <p:to x="100000" y="100000"/>
                                    </p:animScale>
                                    <p:animScale>
                                      <p:cBhvr>
                                        <p:cTn id="53" dur="26">
                                          <p:stCondLst>
                                            <p:cond delay="1642"/>
                                          </p:stCondLst>
                                        </p:cTn>
                                        <p:tgtEl>
                                          <p:spTgt spid="5">
                                            <p:txEl>
                                              <p:pRg st="2" end="2"/>
                                            </p:txEl>
                                          </p:spTgt>
                                        </p:tgtEl>
                                      </p:cBhvr>
                                      <p:to x="100000" y="90000"/>
                                    </p:animScale>
                                    <p:animScale>
                                      <p:cBhvr>
                                        <p:cTn id="54" dur="166" decel="50000">
                                          <p:stCondLst>
                                            <p:cond delay="1668"/>
                                          </p:stCondLst>
                                        </p:cTn>
                                        <p:tgtEl>
                                          <p:spTgt spid="5">
                                            <p:txEl>
                                              <p:pRg st="2" end="2"/>
                                            </p:txEl>
                                          </p:spTgt>
                                        </p:tgtEl>
                                      </p:cBhvr>
                                      <p:to x="100000" y="100000"/>
                                    </p:animScale>
                                    <p:animScale>
                                      <p:cBhvr>
                                        <p:cTn id="55" dur="26">
                                          <p:stCondLst>
                                            <p:cond delay="1808"/>
                                          </p:stCondLst>
                                        </p:cTn>
                                        <p:tgtEl>
                                          <p:spTgt spid="5">
                                            <p:txEl>
                                              <p:pRg st="2" end="2"/>
                                            </p:txEl>
                                          </p:spTgt>
                                        </p:tgtEl>
                                      </p:cBhvr>
                                      <p:to x="100000" y="95000"/>
                                    </p:animScale>
                                    <p:animScale>
                                      <p:cBhvr>
                                        <p:cTn id="56" dur="166" decel="50000">
                                          <p:stCondLst>
                                            <p:cond delay="1834"/>
                                          </p:stCondLst>
                                        </p:cTn>
                                        <p:tgtEl>
                                          <p:spTgt spid="5">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5">
                                            <p:txEl>
                                              <p:pRg st="3" end="3"/>
                                            </p:txEl>
                                          </p:spTgt>
                                        </p:tgtEl>
                                        <p:attrNameLst>
                                          <p:attrName>style.visibility</p:attrName>
                                        </p:attrNameLst>
                                      </p:cBhvr>
                                      <p:to>
                                        <p:strVal val="visible"/>
                                      </p:to>
                                    </p:set>
                                    <p:animEffect transition="in" filter="wipe(down)">
                                      <p:cBhvr>
                                        <p:cTn id="61" dur="580">
                                          <p:stCondLst>
                                            <p:cond delay="0"/>
                                          </p:stCondLst>
                                        </p:cTn>
                                        <p:tgtEl>
                                          <p:spTgt spid="5">
                                            <p:txEl>
                                              <p:pRg st="3" end="3"/>
                                            </p:txEl>
                                          </p:spTgt>
                                        </p:tgtEl>
                                      </p:cBhvr>
                                    </p:animEffect>
                                    <p:anim calcmode="lin" valueType="num">
                                      <p:cBhvr>
                                        <p:cTn id="62" dur="1822" tmFilter="0,0; 0.14,0.36; 0.43,0.73; 0.71,0.91; 1.0,1.0">
                                          <p:stCondLst>
                                            <p:cond delay="0"/>
                                          </p:stCondLst>
                                        </p:cTn>
                                        <p:tgtEl>
                                          <p:spTgt spid="5">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5">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5">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5">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5">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5">
                                            <p:txEl>
                                              <p:pRg st="3" end="3"/>
                                            </p:txEl>
                                          </p:spTgt>
                                        </p:tgtEl>
                                      </p:cBhvr>
                                      <p:to x="100000" y="60000"/>
                                    </p:animScale>
                                    <p:animScale>
                                      <p:cBhvr>
                                        <p:cTn id="68" dur="166" decel="50000">
                                          <p:stCondLst>
                                            <p:cond delay="676"/>
                                          </p:stCondLst>
                                        </p:cTn>
                                        <p:tgtEl>
                                          <p:spTgt spid="5">
                                            <p:txEl>
                                              <p:pRg st="3" end="3"/>
                                            </p:txEl>
                                          </p:spTgt>
                                        </p:tgtEl>
                                      </p:cBhvr>
                                      <p:to x="100000" y="100000"/>
                                    </p:animScale>
                                    <p:animScale>
                                      <p:cBhvr>
                                        <p:cTn id="69" dur="26">
                                          <p:stCondLst>
                                            <p:cond delay="1312"/>
                                          </p:stCondLst>
                                        </p:cTn>
                                        <p:tgtEl>
                                          <p:spTgt spid="5">
                                            <p:txEl>
                                              <p:pRg st="3" end="3"/>
                                            </p:txEl>
                                          </p:spTgt>
                                        </p:tgtEl>
                                      </p:cBhvr>
                                      <p:to x="100000" y="80000"/>
                                    </p:animScale>
                                    <p:animScale>
                                      <p:cBhvr>
                                        <p:cTn id="70" dur="166" decel="50000">
                                          <p:stCondLst>
                                            <p:cond delay="1338"/>
                                          </p:stCondLst>
                                        </p:cTn>
                                        <p:tgtEl>
                                          <p:spTgt spid="5">
                                            <p:txEl>
                                              <p:pRg st="3" end="3"/>
                                            </p:txEl>
                                          </p:spTgt>
                                        </p:tgtEl>
                                      </p:cBhvr>
                                      <p:to x="100000" y="100000"/>
                                    </p:animScale>
                                    <p:animScale>
                                      <p:cBhvr>
                                        <p:cTn id="71" dur="26">
                                          <p:stCondLst>
                                            <p:cond delay="1642"/>
                                          </p:stCondLst>
                                        </p:cTn>
                                        <p:tgtEl>
                                          <p:spTgt spid="5">
                                            <p:txEl>
                                              <p:pRg st="3" end="3"/>
                                            </p:txEl>
                                          </p:spTgt>
                                        </p:tgtEl>
                                      </p:cBhvr>
                                      <p:to x="100000" y="90000"/>
                                    </p:animScale>
                                    <p:animScale>
                                      <p:cBhvr>
                                        <p:cTn id="72" dur="166" decel="50000">
                                          <p:stCondLst>
                                            <p:cond delay="1668"/>
                                          </p:stCondLst>
                                        </p:cTn>
                                        <p:tgtEl>
                                          <p:spTgt spid="5">
                                            <p:txEl>
                                              <p:pRg st="3" end="3"/>
                                            </p:txEl>
                                          </p:spTgt>
                                        </p:tgtEl>
                                      </p:cBhvr>
                                      <p:to x="100000" y="100000"/>
                                    </p:animScale>
                                    <p:animScale>
                                      <p:cBhvr>
                                        <p:cTn id="73" dur="26">
                                          <p:stCondLst>
                                            <p:cond delay="1808"/>
                                          </p:stCondLst>
                                        </p:cTn>
                                        <p:tgtEl>
                                          <p:spTgt spid="5">
                                            <p:txEl>
                                              <p:pRg st="3" end="3"/>
                                            </p:txEl>
                                          </p:spTgt>
                                        </p:tgtEl>
                                      </p:cBhvr>
                                      <p:to x="100000" y="95000"/>
                                    </p:animScale>
                                    <p:animScale>
                                      <p:cBhvr>
                                        <p:cTn id="74" dur="166" decel="50000">
                                          <p:stCondLst>
                                            <p:cond delay="1834"/>
                                          </p:stCondLst>
                                        </p:cTn>
                                        <p:tgtEl>
                                          <p:spTgt spid="5">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5">
                                            <p:txEl>
                                              <p:pRg st="4" end="4"/>
                                            </p:txEl>
                                          </p:spTgt>
                                        </p:tgtEl>
                                        <p:attrNameLst>
                                          <p:attrName>style.visibility</p:attrName>
                                        </p:attrNameLst>
                                      </p:cBhvr>
                                      <p:to>
                                        <p:strVal val="visible"/>
                                      </p:to>
                                    </p:set>
                                    <p:animEffect transition="in" filter="wipe(down)">
                                      <p:cBhvr>
                                        <p:cTn id="79" dur="580">
                                          <p:stCondLst>
                                            <p:cond delay="0"/>
                                          </p:stCondLst>
                                        </p:cTn>
                                        <p:tgtEl>
                                          <p:spTgt spid="5">
                                            <p:txEl>
                                              <p:pRg st="4" end="4"/>
                                            </p:txEl>
                                          </p:spTgt>
                                        </p:tgtEl>
                                      </p:cBhvr>
                                    </p:animEffect>
                                    <p:anim calcmode="lin" valueType="num">
                                      <p:cBhvr>
                                        <p:cTn id="80" dur="1822" tmFilter="0,0; 0.14,0.36; 0.43,0.73; 0.71,0.91; 1.0,1.0">
                                          <p:stCondLst>
                                            <p:cond delay="0"/>
                                          </p:stCondLst>
                                        </p:cTn>
                                        <p:tgtEl>
                                          <p:spTgt spid="5">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5">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5">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5">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5">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5">
                                            <p:txEl>
                                              <p:pRg st="4" end="4"/>
                                            </p:txEl>
                                          </p:spTgt>
                                        </p:tgtEl>
                                      </p:cBhvr>
                                      <p:to x="100000" y="60000"/>
                                    </p:animScale>
                                    <p:animScale>
                                      <p:cBhvr>
                                        <p:cTn id="86" dur="166" decel="50000">
                                          <p:stCondLst>
                                            <p:cond delay="676"/>
                                          </p:stCondLst>
                                        </p:cTn>
                                        <p:tgtEl>
                                          <p:spTgt spid="5">
                                            <p:txEl>
                                              <p:pRg st="4" end="4"/>
                                            </p:txEl>
                                          </p:spTgt>
                                        </p:tgtEl>
                                      </p:cBhvr>
                                      <p:to x="100000" y="100000"/>
                                    </p:animScale>
                                    <p:animScale>
                                      <p:cBhvr>
                                        <p:cTn id="87" dur="26">
                                          <p:stCondLst>
                                            <p:cond delay="1312"/>
                                          </p:stCondLst>
                                        </p:cTn>
                                        <p:tgtEl>
                                          <p:spTgt spid="5">
                                            <p:txEl>
                                              <p:pRg st="4" end="4"/>
                                            </p:txEl>
                                          </p:spTgt>
                                        </p:tgtEl>
                                      </p:cBhvr>
                                      <p:to x="100000" y="80000"/>
                                    </p:animScale>
                                    <p:animScale>
                                      <p:cBhvr>
                                        <p:cTn id="88" dur="166" decel="50000">
                                          <p:stCondLst>
                                            <p:cond delay="1338"/>
                                          </p:stCondLst>
                                        </p:cTn>
                                        <p:tgtEl>
                                          <p:spTgt spid="5">
                                            <p:txEl>
                                              <p:pRg st="4" end="4"/>
                                            </p:txEl>
                                          </p:spTgt>
                                        </p:tgtEl>
                                      </p:cBhvr>
                                      <p:to x="100000" y="100000"/>
                                    </p:animScale>
                                    <p:animScale>
                                      <p:cBhvr>
                                        <p:cTn id="89" dur="26">
                                          <p:stCondLst>
                                            <p:cond delay="1642"/>
                                          </p:stCondLst>
                                        </p:cTn>
                                        <p:tgtEl>
                                          <p:spTgt spid="5">
                                            <p:txEl>
                                              <p:pRg st="4" end="4"/>
                                            </p:txEl>
                                          </p:spTgt>
                                        </p:tgtEl>
                                      </p:cBhvr>
                                      <p:to x="100000" y="90000"/>
                                    </p:animScale>
                                    <p:animScale>
                                      <p:cBhvr>
                                        <p:cTn id="90" dur="166" decel="50000">
                                          <p:stCondLst>
                                            <p:cond delay="1668"/>
                                          </p:stCondLst>
                                        </p:cTn>
                                        <p:tgtEl>
                                          <p:spTgt spid="5">
                                            <p:txEl>
                                              <p:pRg st="4" end="4"/>
                                            </p:txEl>
                                          </p:spTgt>
                                        </p:tgtEl>
                                      </p:cBhvr>
                                      <p:to x="100000" y="100000"/>
                                    </p:animScale>
                                    <p:animScale>
                                      <p:cBhvr>
                                        <p:cTn id="91" dur="26">
                                          <p:stCondLst>
                                            <p:cond delay="1808"/>
                                          </p:stCondLst>
                                        </p:cTn>
                                        <p:tgtEl>
                                          <p:spTgt spid="5">
                                            <p:txEl>
                                              <p:pRg st="4" end="4"/>
                                            </p:txEl>
                                          </p:spTgt>
                                        </p:tgtEl>
                                      </p:cBhvr>
                                      <p:to x="100000" y="95000"/>
                                    </p:animScale>
                                    <p:animScale>
                                      <p:cBhvr>
                                        <p:cTn id="92" dur="166" decel="50000">
                                          <p:stCondLst>
                                            <p:cond delay="1834"/>
                                          </p:stCondLst>
                                        </p:cTn>
                                        <p:tgtEl>
                                          <p:spTgt spid="5">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5">
                                            <p:txEl>
                                              <p:pRg st="5" end="5"/>
                                            </p:txEl>
                                          </p:spTgt>
                                        </p:tgtEl>
                                        <p:attrNameLst>
                                          <p:attrName>style.visibility</p:attrName>
                                        </p:attrNameLst>
                                      </p:cBhvr>
                                      <p:to>
                                        <p:strVal val="visible"/>
                                      </p:to>
                                    </p:set>
                                    <p:animEffect transition="in" filter="wipe(down)">
                                      <p:cBhvr>
                                        <p:cTn id="97" dur="580">
                                          <p:stCondLst>
                                            <p:cond delay="0"/>
                                          </p:stCondLst>
                                        </p:cTn>
                                        <p:tgtEl>
                                          <p:spTgt spid="5">
                                            <p:txEl>
                                              <p:pRg st="5" end="5"/>
                                            </p:txEl>
                                          </p:spTgt>
                                        </p:tgtEl>
                                      </p:cBhvr>
                                    </p:animEffect>
                                    <p:anim calcmode="lin" valueType="num">
                                      <p:cBhvr>
                                        <p:cTn id="98" dur="1822" tmFilter="0,0; 0.14,0.36; 0.43,0.73; 0.71,0.91; 1.0,1.0">
                                          <p:stCondLst>
                                            <p:cond delay="0"/>
                                          </p:stCondLst>
                                        </p:cTn>
                                        <p:tgtEl>
                                          <p:spTgt spid="5">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5">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5">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5">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5">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5">
                                            <p:txEl>
                                              <p:pRg st="5" end="5"/>
                                            </p:txEl>
                                          </p:spTgt>
                                        </p:tgtEl>
                                      </p:cBhvr>
                                      <p:to x="100000" y="60000"/>
                                    </p:animScale>
                                    <p:animScale>
                                      <p:cBhvr>
                                        <p:cTn id="104" dur="166" decel="50000">
                                          <p:stCondLst>
                                            <p:cond delay="676"/>
                                          </p:stCondLst>
                                        </p:cTn>
                                        <p:tgtEl>
                                          <p:spTgt spid="5">
                                            <p:txEl>
                                              <p:pRg st="5" end="5"/>
                                            </p:txEl>
                                          </p:spTgt>
                                        </p:tgtEl>
                                      </p:cBhvr>
                                      <p:to x="100000" y="100000"/>
                                    </p:animScale>
                                    <p:animScale>
                                      <p:cBhvr>
                                        <p:cTn id="105" dur="26">
                                          <p:stCondLst>
                                            <p:cond delay="1312"/>
                                          </p:stCondLst>
                                        </p:cTn>
                                        <p:tgtEl>
                                          <p:spTgt spid="5">
                                            <p:txEl>
                                              <p:pRg st="5" end="5"/>
                                            </p:txEl>
                                          </p:spTgt>
                                        </p:tgtEl>
                                      </p:cBhvr>
                                      <p:to x="100000" y="80000"/>
                                    </p:animScale>
                                    <p:animScale>
                                      <p:cBhvr>
                                        <p:cTn id="106" dur="166" decel="50000">
                                          <p:stCondLst>
                                            <p:cond delay="1338"/>
                                          </p:stCondLst>
                                        </p:cTn>
                                        <p:tgtEl>
                                          <p:spTgt spid="5">
                                            <p:txEl>
                                              <p:pRg st="5" end="5"/>
                                            </p:txEl>
                                          </p:spTgt>
                                        </p:tgtEl>
                                      </p:cBhvr>
                                      <p:to x="100000" y="100000"/>
                                    </p:animScale>
                                    <p:animScale>
                                      <p:cBhvr>
                                        <p:cTn id="107" dur="26">
                                          <p:stCondLst>
                                            <p:cond delay="1642"/>
                                          </p:stCondLst>
                                        </p:cTn>
                                        <p:tgtEl>
                                          <p:spTgt spid="5">
                                            <p:txEl>
                                              <p:pRg st="5" end="5"/>
                                            </p:txEl>
                                          </p:spTgt>
                                        </p:tgtEl>
                                      </p:cBhvr>
                                      <p:to x="100000" y="90000"/>
                                    </p:animScale>
                                    <p:animScale>
                                      <p:cBhvr>
                                        <p:cTn id="108" dur="166" decel="50000">
                                          <p:stCondLst>
                                            <p:cond delay="1668"/>
                                          </p:stCondLst>
                                        </p:cTn>
                                        <p:tgtEl>
                                          <p:spTgt spid="5">
                                            <p:txEl>
                                              <p:pRg st="5" end="5"/>
                                            </p:txEl>
                                          </p:spTgt>
                                        </p:tgtEl>
                                      </p:cBhvr>
                                      <p:to x="100000" y="100000"/>
                                    </p:animScale>
                                    <p:animScale>
                                      <p:cBhvr>
                                        <p:cTn id="109" dur="26">
                                          <p:stCondLst>
                                            <p:cond delay="1808"/>
                                          </p:stCondLst>
                                        </p:cTn>
                                        <p:tgtEl>
                                          <p:spTgt spid="5">
                                            <p:txEl>
                                              <p:pRg st="5" end="5"/>
                                            </p:txEl>
                                          </p:spTgt>
                                        </p:tgtEl>
                                      </p:cBhvr>
                                      <p:to x="100000" y="95000"/>
                                    </p:animScale>
                                    <p:animScale>
                                      <p:cBhvr>
                                        <p:cTn id="110" dur="166" decel="50000">
                                          <p:stCondLst>
                                            <p:cond delay="1834"/>
                                          </p:stCondLst>
                                        </p:cTn>
                                        <p:tgtEl>
                                          <p:spTgt spid="5">
                                            <p:txEl>
                                              <p:pRg st="5" end="5"/>
                                            </p:txEl>
                                          </p:spTgt>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nodeType="clickEffect">
                                  <p:stCondLst>
                                    <p:cond delay="0"/>
                                  </p:stCondLst>
                                  <p:childTnLst>
                                    <p:set>
                                      <p:cBhvr>
                                        <p:cTn id="114" dur="1" fill="hold">
                                          <p:stCondLst>
                                            <p:cond delay="0"/>
                                          </p:stCondLst>
                                        </p:cTn>
                                        <p:tgtEl>
                                          <p:spTgt spid="5">
                                            <p:txEl>
                                              <p:pRg st="6" end="6"/>
                                            </p:txEl>
                                          </p:spTgt>
                                        </p:tgtEl>
                                        <p:attrNameLst>
                                          <p:attrName>style.visibility</p:attrName>
                                        </p:attrNameLst>
                                      </p:cBhvr>
                                      <p:to>
                                        <p:strVal val="visible"/>
                                      </p:to>
                                    </p:set>
                                    <p:animEffect transition="in" filter="wipe(down)">
                                      <p:cBhvr>
                                        <p:cTn id="115" dur="580">
                                          <p:stCondLst>
                                            <p:cond delay="0"/>
                                          </p:stCondLst>
                                        </p:cTn>
                                        <p:tgtEl>
                                          <p:spTgt spid="5">
                                            <p:txEl>
                                              <p:pRg st="6" end="6"/>
                                            </p:txEl>
                                          </p:spTgt>
                                        </p:tgtEl>
                                      </p:cBhvr>
                                    </p:animEffect>
                                    <p:anim calcmode="lin" valueType="num">
                                      <p:cBhvr>
                                        <p:cTn id="116" dur="1822" tmFilter="0,0; 0.14,0.36; 0.43,0.73; 0.71,0.91; 1.0,1.0">
                                          <p:stCondLst>
                                            <p:cond delay="0"/>
                                          </p:stCondLst>
                                        </p:cTn>
                                        <p:tgtEl>
                                          <p:spTgt spid="5">
                                            <p:txEl>
                                              <p:pRg st="6" end="6"/>
                                            </p:txEl>
                                          </p:spTgt>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5">
                                            <p:txEl>
                                              <p:pRg st="6" end="6"/>
                                            </p:txEl>
                                          </p:spTgt>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5">
                                            <p:txEl>
                                              <p:pRg st="6" end="6"/>
                                            </p:txEl>
                                          </p:spTgt>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5">
                                            <p:txEl>
                                              <p:pRg st="6" end="6"/>
                                            </p:txEl>
                                          </p:spTgt>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5">
                                            <p:txEl>
                                              <p:pRg st="6" end="6"/>
                                            </p:txEl>
                                          </p:spTgt>
                                        </p:tgtEl>
                                        <p:attrNameLst>
                                          <p:attrName>ppt_y</p:attrName>
                                        </p:attrNameLst>
                                      </p:cBhvr>
                                      <p:tavLst>
                                        <p:tav tm="0" fmla="#ppt_y-sin(pi*$)/81">
                                          <p:val>
                                            <p:fltVal val="0"/>
                                          </p:val>
                                        </p:tav>
                                        <p:tav tm="100000">
                                          <p:val>
                                            <p:fltVal val="1"/>
                                          </p:val>
                                        </p:tav>
                                      </p:tavLst>
                                    </p:anim>
                                    <p:animScale>
                                      <p:cBhvr>
                                        <p:cTn id="121" dur="26">
                                          <p:stCondLst>
                                            <p:cond delay="650"/>
                                          </p:stCondLst>
                                        </p:cTn>
                                        <p:tgtEl>
                                          <p:spTgt spid="5">
                                            <p:txEl>
                                              <p:pRg st="6" end="6"/>
                                            </p:txEl>
                                          </p:spTgt>
                                        </p:tgtEl>
                                      </p:cBhvr>
                                      <p:to x="100000" y="60000"/>
                                    </p:animScale>
                                    <p:animScale>
                                      <p:cBhvr>
                                        <p:cTn id="122" dur="166" decel="50000">
                                          <p:stCondLst>
                                            <p:cond delay="676"/>
                                          </p:stCondLst>
                                        </p:cTn>
                                        <p:tgtEl>
                                          <p:spTgt spid="5">
                                            <p:txEl>
                                              <p:pRg st="6" end="6"/>
                                            </p:txEl>
                                          </p:spTgt>
                                        </p:tgtEl>
                                      </p:cBhvr>
                                      <p:to x="100000" y="100000"/>
                                    </p:animScale>
                                    <p:animScale>
                                      <p:cBhvr>
                                        <p:cTn id="123" dur="26">
                                          <p:stCondLst>
                                            <p:cond delay="1312"/>
                                          </p:stCondLst>
                                        </p:cTn>
                                        <p:tgtEl>
                                          <p:spTgt spid="5">
                                            <p:txEl>
                                              <p:pRg st="6" end="6"/>
                                            </p:txEl>
                                          </p:spTgt>
                                        </p:tgtEl>
                                      </p:cBhvr>
                                      <p:to x="100000" y="80000"/>
                                    </p:animScale>
                                    <p:animScale>
                                      <p:cBhvr>
                                        <p:cTn id="124" dur="166" decel="50000">
                                          <p:stCondLst>
                                            <p:cond delay="1338"/>
                                          </p:stCondLst>
                                        </p:cTn>
                                        <p:tgtEl>
                                          <p:spTgt spid="5">
                                            <p:txEl>
                                              <p:pRg st="6" end="6"/>
                                            </p:txEl>
                                          </p:spTgt>
                                        </p:tgtEl>
                                      </p:cBhvr>
                                      <p:to x="100000" y="100000"/>
                                    </p:animScale>
                                    <p:animScale>
                                      <p:cBhvr>
                                        <p:cTn id="125" dur="26">
                                          <p:stCondLst>
                                            <p:cond delay="1642"/>
                                          </p:stCondLst>
                                        </p:cTn>
                                        <p:tgtEl>
                                          <p:spTgt spid="5">
                                            <p:txEl>
                                              <p:pRg st="6" end="6"/>
                                            </p:txEl>
                                          </p:spTgt>
                                        </p:tgtEl>
                                      </p:cBhvr>
                                      <p:to x="100000" y="90000"/>
                                    </p:animScale>
                                    <p:animScale>
                                      <p:cBhvr>
                                        <p:cTn id="126" dur="166" decel="50000">
                                          <p:stCondLst>
                                            <p:cond delay="1668"/>
                                          </p:stCondLst>
                                        </p:cTn>
                                        <p:tgtEl>
                                          <p:spTgt spid="5">
                                            <p:txEl>
                                              <p:pRg st="6" end="6"/>
                                            </p:txEl>
                                          </p:spTgt>
                                        </p:tgtEl>
                                      </p:cBhvr>
                                      <p:to x="100000" y="100000"/>
                                    </p:animScale>
                                    <p:animScale>
                                      <p:cBhvr>
                                        <p:cTn id="127" dur="26">
                                          <p:stCondLst>
                                            <p:cond delay="1808"/>
                                          </p:stCondLst>
                                        </p:cTn>
                                        <p:tgtEl>
                                          <p:spTgt spid="5">
                                            <p:txEl>
                                              <p:pRg st="6" end="6"/>
                                            </p:txEl>
                                          </p:spTgt>
                                        </p:tgtEl>
                                      </p:cBhvr>
                                      <p:to x="100000" y="95000"/>
                                    </p:animScale>
                                    <p:animScale>
                                      <p:cBhvr>
                                        <p:cTn id="128" dur="166" decel="50000">
                                          <p:stCondLst>
                                            <p:cond delay="1834"/>
                                          </p:stCondLst>
                                        </p:cTn>
                                        <p:tgtEl>
                                          <p:spTgt spid="5">
                                            <p:txEl>
                                              <p:pRg st="6" end="6"/>
                                            </p:txEl>
                                          </p:spTgt>
                                        </p:tgtEl>
                                      </p:cBhvr>
                                      <p:to x="100000" y="100000"/>
                                    </p:animScale>
                                  </p:childTnLst>
                                </p:cTn>
                              </p:par>
                            </p:childTnLst>
                          </p:cTn>
                        </p:par>
                      </p:childTnLst>
                    </p:cTn>
                  </p:par>
                  <p:par>
                    <p:cTn id="129" fill="hold">
                      <p:stCondLst>
                        <p:cond delay="indefinite"/>
                      </p:stCondLst>
                      <p:childTnLst>
                        <p:par>
                          <p:cTn id="130" fill="hold">
                            <p:stCondLst>
                              <p:cond delay="0"/>
                            </p:stCondLst>
                            <p:childTnLst>
                              <p:par>
                                <p:cTn id="131" presetID="26" presetClass="entr" presetSubtype="0" fill="hold" nodeType="clickEffect">
                                  <p:stCondLst>
                                    <p:cond delay="0"/>
                                  </p:stCondLst>
                                  <p:childTnLst>
                                    <p:set>
                                      <p:cBhvr>
                                        <p:cTn id="132" dur="1" fill="hold">
                                          <p:stCondLst>
                                            <p:cond delay="0"/>
                                          </p:stCondLst>
                                        </p:cTn>
                                        <p:tgtEl>
                                          <p:spTgt spid="5">
                                            <p:txEl>
                                              <p:pRg st="7" end="7"/>
                                            </p:txEl>
                                          </p:spTgt>
                                        </p:tgtEl>
                                        <p:attrNameLst>
                                          <p:attrName>style.visibility</p:attrName>
                                        </p:attrNameLst>
                                      </p:cBhvr>
                                      <p:to>
                                        <p:strVal val="visible"/>
                                      </p:to>
                                    </p:set>
                                    <p:animEffect transition="in" filter="wipe(down)">
                                      <p:cBhvr>
                                        <p:cTn id="133" dur="580">
                                          <p:stCondLst>
                                            <p:cond delay="0"/>
                                          </p:stCondLst>
                                        </p:cTn>
                                        <p:tgtEl>
                                          <p:spTgt spid="5">
                                            <p:txEl>
                                              <p:pRg st="7" end="7"/>
                                            </p:txEl>
                                          </p:spTgt>
                                        </p:tgtEl>
                                      </p:cBhvr>
                                    </p:animEffect>
                                    <p:anim calcmode="lin" valueType="num">
                                      <p:cBhvr>
                                        <p:cTn id="134" dur="1822" tmFilter="0,0; 0.14,0.36; 0.43,0.73; 0.71,0.91; 1.0,1.0">
                                          <p:stCondLst>
                                            <p:cond delay="0"/>
                                          </p:stCondLst>
                                        </p:cTn>
                                        <p:tgtEl>
                                          <p:spTgt spid="5">
                                            <p:txEl>
                                              <p:pRg st="7" end="7"/>
                                            </p:txEl>
                                          </p:spTgt>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5">
                                            <p:txEl>
                                              <p:pRg st="7" end="7"/>
                                            </p:txEl>
                                          </p:spTgt>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5">
                                            <p:txEl>
                                              <p:pRg st="7" end="7"/>
                                            </p:txEl>
                                          </p:spTgt>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5">
                                            <p:txEl>
                                              <p:pRg st="7" end="7"/>
                                            </p:txEl>
                                          </p:spTgt>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5">
                                            <p:txEl>
                                              <p:pRg st="7" end="7"/>
                                            </p:txEl>
                                          </p:spTgt>
                                        </p:tgtEl>
                                        <p:attrNameLst>
                                          <p:attrName>ppt_y</p:attrName>
                                        </p:attrNameLst>
                                      </p:cBhvr>
                                      <p:tavLst>
                                        <p:tav tm="0" fmla="#ppt_y-sin(pi*$)/81">
                                          <p:val>
                                            <p:fltVal val="0"/>
                                          </p:val>
                                        </p:tav>
                                        <p:tav tm="100000">
                                          <p:val>
                                            <p:fltVal val="1"/>
                                          </p:val>
                                        </p:tav>
                                      </p:tavLst>
                                    </p:anim>
                                    <p:animScale>
                                      <p:cBhvr>
                                        <p:cTn id="139" dur="26">
                                          <p:stCondLst>
                                            <p:cond delay="650"/>
                                          </p:stCondLst>
                                        </p:cTn>
                                        <p:tgtEl>
                                          <p:spTgt spid="5">
                                            <p:txEl>
                                              <p:pRg st="7" end="7"/>
                                            </p:txEl>
                                          </p:spTgt>
                                        </p:tgtEl>
                                      </p:cBhvr>
                                      <p:to x="100000" y="60000"/>
                                    </p:animScale>
                                    <p:animScale>
                                      <p:cBhvr>
                                        <p:cTn id="140" dur="166" decel="50000">
                                          <p:stCondLst>
                                            <p:cond delay="676"/>
                                          </p:stCondLst>
                                        </p:cTn>
                                        <p:tgtEl>
                                          <p:spTgt spid="5">
                                            <p:txEl>
                                              <p:pRg st="7" end="7"/>
                                            </p:txEl>
                                          </p:spTgt>
                                        </p:tgtEl>
                                      </p:cBhvr>
                                      <p:to x="100000" y="100000"/>
                                    </p:animScale>
                                    <p:animScale>
                                      <p:cBhvr>
                                        <p:cTn id="141" dur="26">
                                          <p:stCondLst>
                                            <p:cond delay="1312"/>
                                          </p:stCondLst>
                                        </p:cTn>
                                        <p:tgtEl>
                                          <p:spTgt spid="5">
                                            <p:txEl>
                                              <p:pRg st="7" end="7"/>
                                            </p:txEl>
                                          </p:spTgt>
                                        </p:tgtEl>
                                      </p:cBhvr>
                                      <p:to x="100000" y="80000"/>
                                    </p:animScale>
                                    <p:animScale>
                                      <p:cBhvr>
                                        <p:cTn id="142" dur="166" decel="50000">
                                          <p:stCondLst>
                                            <p:cond delay="1338"/>
                                          </p:stCondLst>
                                        </p:cTn>
                                        <p:tgtEl>
                                          <p:spTgt spid="5">
                                            <p:txEl>
                                              <p:pRg st="7" end="7"/>
                                            </p:txEl>
                                          </p:spTgt>
                                        </p:tgtEl>
                                      </p:cBhvr>
                                      <p:to x="100000" y="100000"/>
                                    </p:animScale>
                                    <p:animScale>
                                      <p:cBhvr>
                                        <p:cTn id="143" dur="26">
                                          <p:stCondLst>
                                            <p:cond delay="1642"/>
                                          </p:stCondLst>
                                        </p:cTn>
                                        <p:tgtEl>
                                          <p:spTgt spid="5">
                                            <p:txEl>
                                              <p:pRg st="7" end="7"/>
                                            </p:txEl>
                                          </p:spTgt>
                                        </p:tgtEl>
                                      </p:cBhvr>
                                      <p:to x="100000" y="90000"/>
                                    </p:animScale>
                                    <p:animScale>
                                      <p:cBhvr>
                                        <p:cTn id="144" dur="166" decel="50000">
                                          <p:stCondLst>
                                            <p:cond delay="1668"/>
                                          </p:stCondLst>
                                        </p:cTn>
                                        <p:tgtEl>
                                          <p:spTgt spid="5">
                                            <p:txEl>
                                              <p:pRg st="7" end="7"/>
                                            </p:txEl>
                                          </p:spTgt>
                                        </p:tgtEl>
                                      </p:cBhvr>
                                      <p:to x="100000" y="100000"/>
                                    </p:animScale>
                                    <p:animScale>
                                      <p:cBhvr>
                                        <p:cTn id="145" dur="26">
                                          <p:stCondLst>
                                            <p:cond delay="1808"/>
                                          </p:stCondLst>
                                        </p:cTn>
                                        <p:tgtEl>
                                          <p:spTgt spid="5">
                                            <p:txEl>
                                              <p:pRg st="7" end="7"/>
                                            </p:txEl>
                                          </p:spTgt>
                                        </p:tgtEl>
                                      </p:cBhvr>
                                      <p:to x="100000" y="95000"/>
                                    </p:animScale>
                                    <p:animScale>
                                      <p:cBhvr>
                                        <p:cTn id="146" dur="166" decel="50000">
                                          <p:stCondLst>
                                            <p:cond delay="1834"/>
                                          </p:stCondLst>
                                        </p:cTn>
                                        <p:tgtEl>
                                          <p:spTgt spid="5">
                                            <p:txEl>
                                              <p:pRg st="7" end="7"/>
                                            </p:txEl>
                                          </p:spTgt>
                                        </p:tgtEl>
                                      </p:cBhvr>
                                      <p:to x="100000" y="100000"/>
                                    </p:animScale>
                                  </p:childTnLst>
                                </p:cTn>
                              </p:par>
                            </p:childTnLst>
                          </p:cTn>
                        </p:par>
                      </p:childTnLst>
                    </p:cTn>
                  </p:par>
                  <p:par>
                    <p:cTn id="147" fill="hold">
                      <p:stCondLst>
                        <p:cond delay="indefinite"/>
                      </p:stCondLst>
                      <p:childTnLst>
                        <p:par>
                          <p:cTn id="148" fill="hold">
                            <p:stCondLst>
                              <p:cond delay="0"/>
                            </p:stCondLst>
                            <p:childTnLst>
                              <p:par>
                                <p:cTn id="149" presetID="26" presetClass="entr" presetSubtype="0" fill="hold" nodeType="clickEffect">
                                  <p:stCondLst>
                                    <p:cond delay="0"/>
                                  </p:stCondLst>
                                  <p:childTnLst>
                                    <p:set>
                                      <p:cBhvr>
                                        <p:cTn id="150" dur="1" fill="hold">
                                          <p:stCondLst>
                                            <p:cond delay="0"/>
                                          </p:stCondLst>
                                        </p:cTn>
                                        <p:tgtEl>
                                          <p:spTgt spid="5">
                                            <p:txEl>
                                              <p:pRg st="8" end="8"/>
                                            </p:txEl>
                                          </p:spTgt>
                                        </p:tgtEl>
                                        <p:attrNameLst>
                                          <p:attrName>style.visibility</p:attrName>
                                        </p:attrNameLst>
                                      </p:cBhvr>
                                      <p:to>
                                        <p:strVal val="visible"/>
                                      </p:to>
                                    </p:set>
                                    <p:animEffect transition="in" filter="wipe(down)">
                                      <p:cBhvr>
                                        <p:cTn id="151" dur="580">
                                          <p:stCondLst>
                                            <p:cond delay="0"/>
                                          </p:stCondLst>
                                        </p:cTn>
                                        <p:tgtEl>
                                          <p:spTgt spid="5">
                                            <p:txEl>
                                              <p:pRg st="8" end="8"/>
                                            </p:txEl>
                                          </p:spTgt>
                                        </p:tgtEl>
                                      </p:cBhvr>
                                    </p:animEffect>
                                    <p:anim calcmode="lin" valueType="num">
                                      <p:cBhvr>
                                        <p:cTn id="152" dur="1822" tmFilter="0,0; 0.14,0.36; 0.43,0.73; 0.71,0.91; 1.0,1.0">
                                          <p:stCondLst>
                                            <p:cond delay="0"/>
                                          </p:stCondLst>
                                        </p:cTn>
                                        <p:tgtEl>
                                          <p:spTgt spid="5">
                                            <p:txEl>
                                              <p:pRg st="8" end="8"/>
                                            </p:txEl>
                                          </p:spTgt>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5">
                                            <p:txEl>
                                              <p:pRg st="8" end="8"/>
                                            </p:txEl>
                                          </p:spTgt>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5">
                                            <p:txEl>
                                              <p:pRg st="8" end="8"/>
                                            </p:txEl>
                                          </p:spTgt>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5">
                                            <p:txEl>
                                              <p:pRg st="8" end="8"/>
                                            </p:txEl>
                                          </p:spTgt>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5">
                                            <p:txEl>
                                              <p:pRg st="8" end="8"/>
                                            </p:txEl>
                                          </p:spTgt>
                                        </p:tgtEl>
                                        <p:attrNameLst>
                                          <p:attrName>ppt_y</p:attrName>
                                        </p:attrNameLst>
                                      </p:cBhvr>
                                      <p:tavLst>
                                        <p:tav tm="0" fmla="#ppt_y-sin(pi*$)/81">
                                          <p:val>
                                            <p:fltVal val="0"/>
                                          </p:val>
                                        </p:tav>
                                        <p:tav tm="100000">
                                          <p:val>
                                            <p:fltVal val="1"/>
                                          </p:val>
                                        </p:tav>
                                      </p:tavLst>
                                    </p:anim>
                                    <p:animScale>
                                      <p:cBhvr>
                                        <p:cTn id="157" dur="26">
                                          <p:stCondLst>
                                            <p:cond delay="650"/>
                                          </p:stCondLst>
                                        </p:cTn>
                                        <p:tgtEl>
                                          <p:spTgt spid="5">
                                            <p:txEl>
                                              <p:pRg st="8" end="8"/>
                                            </p:txEl>
                                          </p:spTgt>
                                        </p:tgtEl>
                                      </p:cBhvr>
                                      <p:to x="100000" y="60000"/>
                                    </p:animScale>
                                    <p:animScale>
                                      <p:cBhvr>
                                        <p:cTn id="158" dur="166" decel="50000">
                                          <p:stCondLst>
                                            <p:cond delay="676"/>
                                          </p:stCondLst>
                                        </p:cTn>
                                        <p:tgtEl>
                                          <p:spTgt spid="5">
                                            <p:txEl>
                                              <p:pRg st="8" end="8"/>
                                            </p:txEl>
                                          </p:spTgt>
                                        </p:tgtEl>
                                      </p:cBhvr>
                                      <p:to x="100000" y="100000"/>
                                    </p:animScale>
                                    <p:animScale>
                                      <p:cBhvr>
                                        <p:cTn id="159" dur="26">
                                          <p:stCondLst>
                                            <p:cond delay="1312"/>
                                          </p:stCondLst>
                                        </p:cTn>
                                        <p:tgtEl>
                                          <p:spTgt spid="5">
                                            <p:txEl>
                                              <p:pRg st="8" end="8"/>
                                            </p:txEl>
                                          </p:spTgt>
                                        </p:tgtEl>
                                      </p:cBhvr>
                                      <p:to x="100000" y="80000"/>
                                    </p:animScale>
                                    <p:animScale>
                                      <p:cBhvr>
                                        <p:cTn id="160" dur="166" decel="50000">
                                          <p:stCondLst>
                                            <p:cond delay="1338"/>
                                          </p:stCondLst>
                                        </p:cTn>
                                        <p:tgtEl>
                                          <p:spTgt spid="5">
                                            <p:txEl>
                                              <p:pRg st="8" end="8"/>
                                            </p:txEl>
                                          </p:spTgt>
                                        </p:tgtEl>
                                      </p:cBhvr>
                                      <p:to x="100000" y="100000"/>
                                    </p:animScale>
                                    <p:animScale>
                                      <p:cBhvr>
                                        <p:cTn id="161" dur="26">
                                          <p:stCondLst>
                                            <p:cond delay="1642"/>
                                          </p:stCondLst>
                                        </p:cTn>
                                        <p:tgtEl>
                                          <p:spTgt spid="5">
                                            <p:txEl>
                                              <p:pRg st="8" end="8"/>
                                            </p:txEl>
                                          </p:spTgt>
                                        </p:tgtEl>
                                      </p:cBhvr>
                                      <p:to x="100000" y="90000"/>
                                    </p:animScale>
                                    <p:animScale>
                                      <p:cBhvr>
                                        <p:cTn id="162" dur="166" decel="50000">
                                          <p:stCondLst>
                                            <p:cond delay="1668"/>
                                          </p:stCondLst>
                                        </p:cTn>
                                        <p:tgtEl>
                                          <p:spTgt spid="5">
                                            <p:txEl>
                                              <p:pRg st="8" end="8"/>
                                            </p:txEl>
                                          </p:spTgt>
                                        </p:tgtEl>
                                      </p:cBhvr>
                                      <p:to x="100000" y="100000"/>
                                    </p:animScale>
                                    <p:animScale>
                                      <p:cBhvr>
                                        <p:cTn id="163" dur="26">
                                          <p:stCondLst>
                                            <p:cond delay="1808"/>
                                          </p:stCondLst>
                                        </p:cTn>
                                        <p:tgtEl>
                                          <p:spTgt spid="5">
                                            <p:txEl>
                                              <p:pRg st="8" end="8"/>
                                            </p:txEl>
                                          </p:spTgt>
                                        </p:tgtEl>
                                      </p:cBhvr>
                                      <p:to x="100000" y="95000"/>
                                    </p:animScale>
                                    <p:animScale>
                                      <p:cBhvr>
                                        <p:cTn id="164" dur="166" decel="50000">
                                          <p:stCondLst>
                                            <p:cond delay="1834"/>
                                          </p:stCondLst>
                                        </p:cTn>
                                        <p:tgtEl>
                                          <p:spTgt spid="5">
                                            <p:txEl>
                                              <p:pRg st="8" end="8"/>
                                            </p:txEl>
                                          </p:spTgt>
                                        </p:tgtEl>
                                      </p:cBhvr>
                                      <p:to x="100000" y="100000"/>
                                    </p:animScale>
                                  </p:childTnLst>
                                </p:cTn>
                              </p:par>
                            </p:childTnLst>
                          </p:cTn>
                        </p:par>
                      </p:childTnLst>
                    </p:cTn>
                  </p:par>
                  <p:par>
                    <p:cTn id="165" fill="hold">
                      <p:stCondLst>
                        <p:cond delay="indefinite"/>
                      </p:stCondLst>
                      <p:childTnLst>
                        <p:par>
                          <p:cTn id="166" fill="hold">
                            <p:stCondLst>
                              <p:cond delay="0"/>
                            </p:stCondLst>
                            <p:childTnLst>
                              <p:par>
                                <p:cTn id="167" presetID="26" presetClass="entr" presetSubtype="0" fill="hold" nodeType="clickEffect">
                                  <p:stCondLst>
                                    <p:cond delay="0"/>
                                  </p:stCondLst>
                                  <p:childTnLst>
                                    <p:set>
                                      <p:cBhvr>
                                        <p:cTn id="168" dur="1" fill="hold">
                                          <p:stCondLst>
                                            <p:cond delay="0"/>
                                          </p:stCondLst>
                                        </p:cTn>
                                        <p:tgtEl>
                                          <p:spTgt spid="5">
                                            <p:txEl>
                                              <p:pRg st="9" end="9"/>
                                            </p:txEl>
                                          </p:spTgt>
                                        </p:tgtEl>
                                        <p:attrNameLst>
                                          <p:attrName>style.visibility</p:attrName>
                                        </p:attrNameLst>
                                      </p:cBhvr>
                                      <p:to>
                                        <p:strVal val="visible"/>
                                      </p:to>
                                    </p:set>
                                    <p:animEffect transition="in" filter="wipe(down)">
                                      <p:cBhvr>
                                        <p:cTn id="169" dur="580">
                                          <p:stCondLst>
                                            <p:cond delay="0"/>
                                          </p:stCondLst>
                                        </p:cTn>
                                        <p:tgtEl>
                                          <p:spTgt spid="5">
                                            <p:txEl>
                                              <p:pRg st="9" end="9"/>
                                            </p:txEl>
                                          </p:spTgt>
                                        </p:tgtEl>
                                      </p:cBhvr>
                                    </p:animEffect>
                                    <p:anim calcmode="lin" valueType="num">
                                      <p:cBhvr>
                                        <p:cTn id="170" dur="1822" tmFilter="0,0; 0.14,0.36; 0.43,0.73; 0.71,0.91; 1.0,1.0">
                                          <p:stCondLst>
                                            <p:cond delay="0"/>
                                          </p:stCondLst>
                                        </p:cTn>
                                        <p:tgtEl>
                                          <p:spTgt spid="5">
                                            <p:txEl>
                                              <p:pRg st="9" end="9"/>
                                            </p:txEl>
                                          </p:spTgt>
                                        </p:tgtEl>
                                        <p:attrNameLst>
                                          <p:attrName>ppt_x</p:attrName>
                                        </p:attrNameLst>
                                      </p:cBhvr>
                                      <p:tavLst>
                                        <p:tav tm="0">
                                          <p:val>
                                            <p:strVal val="#ppt_x-0.25"/>
                                          </p:val>
                                        </p:tav>
                                        <p:tav tm="100000">
                                          <p:val>
                                            <p:strVal val="#ppt_x"/>
                                          </p:val>
                                        </p:tav>
                                      </p:tavLst>
                                    </p:anim>
                                    <p:anim calcmode="lin" valueType="num">
                                      <p:cBhvr>
                                        <p:cTn id="171" dur="664" tmFilter="0.0,0.0; 0.25,0.07; 0.50,0.2; 0.75,0.467; 1.0,1.0">
                                          <p:stCondLst>
                                            <p:cond delay="0"/>
                                          </p:stCondLst>
                                        </p:cTn>
                                        <p:tgtEl>
                                          <p:spTgt spid="5">
                                            <p:txEl>
                                              <p:pRg st="9" end="9"/>
                                            </p:txEl>
                                          </p:spTgt>
                                        </p:tgtEl>
                                        <p:attrNameLst>
                                          <p:attrName>ppt_y</p:attrName>
                                        </p:attrNameLst>
                                      </p:cBhvr>
                                      <p:tavLst>
                                        <p:tav tm="0" fmla="#ppt_y-sin(pi*$)/3">
                                          <p:val>
                                            <p:fltVal val="0.5"/>
                                          </p:val>
                                        </p:tav>
                                        <p:tav tm="100000">
                                          <p:val>
                                            <p:fltVal val="1"/>
                                          </p:val>
                                        </p:tav>
                                      </p:tavLst>
                                    </p:anim>
                                    <p:anim calcmode="lin" valueType="num">
                                      <p:cBhvr>
                                        <p:cTn id="172" dur="664" tmFilter="0, 0; 0.125,0.2665; 0.25,0.4; 0.375,0.465; 0.5,0.5;  0.625,0.535; 0.75,0.6; 0.875,0.7335; 1,1">
                                          <p:stCondLst>
                                            <p:cond delay="664"/>
                                          </p:stCondLst>
                                        </p:cTn>
                                        <p:tgtEl>
                                          <p:spTgt spid="5">
                                            <p:txEl>
                                              <p:pRg st="9" end="9"/>
                                            </p:txEl>
                                          </p:spTgt>
                                        </p:tgtEl>
                                        <p:attrNameLst>
                                          <p:attrName>ppt_y</p:attrName>
                                        </p:attrNameLst>
                                      </p:cBhvr>
                                      <p:tavLst>
                                        <p:tav tm="0" fmla="#ppt_y-sin(pi*$)/9">
                                          <p:val>
                                            <p:fltVal val="0"/>
                                          </p:val>
                                        </p:tav>
                                        <p:tav tm="100000">
                                          <p:val>
                                            <p:fltVal val="1"/>
                                          </p:val>
                                        </p:tav>
                                      </p:tavLst>
                                    </p:anim>
                                    <p:anim calcmode="lin" valueType="num">
                                      <p:cBhvr>
                                        <p:cTn id="173" dur="332" tmFilter="0, 0; 0.125,0.2665; 0.25,0.4; 0.375,0.465; 0.5,0.5;  0.625,0.535; 0.75,0.6; 0.875,0.7335; 1,1">
                                          <p:stCondLst>
                                            <p:cond delay="1324"/>
                                          </p:stCondLst>
                                        </p:cTn>
                                        <p:tgtEl>
                                          <p:spTgt spid="5">
                                            <p:txEl>
                                              <p:pRg st="9" end="9"/>
                                            </p:txEl>
                                          </p:spTgt>
                                        </p:tgtEl>
                                        <p:attrNameLst>
                                          <p:attrName>ppt_y</p:attrName>
                                        </p:attrNameLst>
                                      </p:cBhvr>
                                      <p:tavLst>
                                        <p:tav tm="0" fmla="#ppt_y-sin(pi*$)/27">
                                          <p:val>
                                            <p:fltVal val="0"/>
                                          </p:val>
                                        </p:tav>
                                        <p:tav tm="100000">
                                          <p:val>
                                            <p:fltVal val="1"/>
                                          </p:val>
                                        </p:tav>
                                      </p:tavLst>
                                    </p:anim>
                                    <p:anim calcmode="lin" valueType="num">
                                      <p:cBhvr>
                                        <p:cTn id="174" dur="164" tmFilter="0, 0; 0.125,0.2665; 0.25,0.4; 0.375,0.465; 0.5,0.5;  0.625,0.535; 0.75,0.6; 0.875,0.7335; 1,1">
                                          <p:stCondLst>
                                            <p:cond delay="1656"/>
                                          </p:stCondLst>
                                        </p:cTn>
                                        <p:tgtEl>
                                          <p:spTgt spid="5">
                                            <p:txEl>
                                              <p:pRg st="9" end="9"/>
                                            </p:txEl>
                                          </p:spTgt>
                                        </p:tgtEl>
                                        <p:attrNameLst>
                                          <p:attrName>ppt_y</p:attrName>
                                        </p:attrNameLst>
                                      </p:cBhvr>
                                      <p:tavLst>
                                        <p:tav tm="0" fmla="#ppt_y-sin(pi*$)/81">
                                          <p:val>
                                            <p:fltVal val="0"/>
                                          </p:val>
                                        </p:tav>
                                        <p:tav tm="100000">
                                          <p:val>
                                            <p:fltVal val="1"/>
                                          </p:val>
                                        </p:tav>
                                      </p:tavLst>
                                    </p:anim>
                                    <p:animScale>
                                      <p:cBhvr>
                                        <p:cTn id="175" dur="26">
                                          <p:stCondLst>
                                            <p:cond delay="650"/>
                                          </p:stCondLst>
                                        </p:cTn>
                                        <p:tgtEl>
                                          <p:spTgt spid="5">
                                            <p:txEl>
                                              <p:pRg st="9" end="9"/>
                                            </p:txEl>
                                          </p:spTgt>
                                        </p:tgtEl>
                                      </p:cBhvr>
                                      <p:to x="100000" y="60000"/>
                                    </p:animScale>
                                    <p:animScale>
                                      <p:cBhvr>
                                        <p:cTn id="176" dur="166" decel="50000">
                                          <p:stCondLst>
                                            <p:cond delay="676"/>
                                          </p:stCondLst>
                                        </p:cTn>
                                        <p:tgtEl>
                                          <p:spTgt spid="5">
                                            <p:txEl>
                                              <p:pRg st="9" end="9"/>
                                            </p:txEl>
                                          </p:spTgt>
                                        </p:tgtEl>
                                      </p:cBhvr>
                                      <p:to x="100000" y="100000"/>
                                    </p:animScale>
                                    <p:animScale>
                                      <p:cBhvr>
                                        <p:cTn id="177" dur="26">
                                          <p:stCondLst>
                                            <p:cond delay="1312"/>
                                          </p:stCondLst>
                                        </p:cTn>
                                        <p:tgtEl>
                                          <p:spTgt spid="5">
                                            <p:txEl>
                                              <p:pRg st="9" end="9"/>
                                            </p:txEl>
                                          </p:spTgt>
                                        </p:tgtEl>
                                      </p:cBhvr>
                                      <p:to x="100000" y="80000"/>
                                    </p:animScale>
                                    <p:animScale>
                                      <p:cBhvr>
                                        <p:cTn id="178" dur="166" decel="50000">
                                          <p:stCondLst>
                                            <p:cond delay="1338"/>
                                          </p:stCondLst>
                                        </p:cTn>
                                        <p:tgtEl>
                                          <p:spTgt spid="5">
                                            <p:txEl>
                                              <p:pRg st="9" end="9"/>
                                            </p:txEl>
                                          </p:spTgt>
                                        </p:tgtEl>
                                      </p:cBhvr>
                                      <p:to x="100000" y="100000"/>
                                    </p:animScale>
                                    <p:animScale>
                                      <p:cBhvr>
                                        <p:cTn id="179" dur="26">
                                          <p:stCondLst>
                                            <p:cond delay="1642"/>
                                          </p:stCondLst>
                                        </p:cTn>
                                        <p:tgtEl>
                                          <p:spTgt spid="5">
                                            <p:txEl>
                                              <p:pRg st="9" end="9"/>
                                            </p:txEl>
                                          </p:spTgt>
                                        </p:tgtEl>
                                      </p:cBhvr>
                                      <p:to x="100000" y="90000"/>
                                    </p:animScale>
                                    <p:animScale>
                                      <p:cBhvr>
                                        <p:cTn id="180" dur="166" decel="50000">
                                          <p:stCondLst>
                                            <p:cond delay="1668"/>
                                          </p:stCondLst>
                                        </p:cTn>
                                        <p:tgtEl>
                                          <p:spTgt spid="5">
                                            <p:txEl>
                                              <p:pRg st="9" end="9"/>
                                            </p:txEl>
                                          </p:spTgt>
                                        </p:tgtEl>
                                      </p:cBhvr>
                                      <p:to x="100000" y="100000"/>
                                    </p:animScale>
                                    <p:animScale>
                                      <p:cBhvr>
                                        <p:cTn id="181" dur="26">
                                          <p:stCondLst>
                                            <p:cond delay="1808"/>
                                          </p:stCondLst>
                                        </p:cTn>
                                        <p:tgtEl>
                                          <p:spTgt spid="5">
                                            <p:txEl>
                                              <p:pRg st="9" end="9"/>
                                            </p:txEl>
                                          </p:spTgt>
                                        </p:tgtEl>
                                      </p:cBhvr>
                                      <p:to x="100000" y="95000"/>
                                    </p:animScale>
                                    <p:animScale>
                                      <p:cBhvr>
                                        <p:cTn id="182" dur="166" decel="50000">
                                          <p:stCondLst>
                                            <p:cond delay="1834"/>
                                          </p:stCondLst>
                                        </p:cTn>
                                        <p:tgtEl>
                                          <p:spTgt spid="5">
                                            <p:txEl>
                                              <p:pRg st="9" end="9"/>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4994591" y="8732336"/>
            <a:ext cx="266700" cy="266700"/>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solidFill>
          </p:spPr>
        </p:sp>
      </p:grpSp>
      <p:sp>
        <p:nvSpPr>
          <p:cNvPr id="4" name="Freeform 4"/>
          <p:cNvSpPr/>
          <p:nvPr/>
        </p:nvSpPr>
        <p:spPr>
          <a:xfrm>
            <a:off x="0" y="101684"/>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5" name="TextBox 5"/>
          <p:cNvSpPr txBox="1"/>
          <p:nvPr/>
        </p:nvSpPr>
        <p:spPr>
          <a:xfrm>
            <a:off x="3685645" y="3657175"/>
            <a:ext cx="15186642" cy="5208511"/>
          </a:xfrm>
          <a:prstGeom prst="rect">
            <a:avLst/>
          </a:prstGeom>
        </p:spPr>
        <p:txBody>
          <a:bodyPr lIns="0" tIns="0" rIns="0" bIns="0" rtlCol="0" anchor="t">
            <a:spAutoFit/>
          </a:bodyPr>
          <a:lstStyle/>
          <a:p>
            <a:pPr algn="ctr">
              <a:lnSpc>
                <a:spcPts val="20927"/>
              </a:lnSpc>
            </a:pPr>
            <a:r>
              <a:rPr lang="en-US" sz="14948">
                <a:solidFill>
                  <a:srgbClr val="FFFFFF"/>
                </a:solidFill>
                <a:latin typeface="Josefin Sans Bold"/>
              </a:rPr>
              <a:t>Round Three</a:t>
            </a:r>
          </a:p>
          <a:p>
            <a:pPr algn="ctr">
              <a:lnSpc>
                <a:spcPts val="20927"/>
              </a:lnSpc>
            </a:pPr>
            <a:r>
              <a:rPr lang="en-US" sz="14948">
                <a:solidFill>
                  <a:srgbClr val="FFFFFF"/>
                </a:solidFill>
                <a:latin typeface="Josefin Sans Bold"/>
              </a:rPr>
              <a:t>All About NIGP</a:t>
            </a:r>
          </a:p>
        </p:txBody>
      </p:sp>
      <p:sp>
        <p:nvSpPr>
          <p:cNvPr id="6" name="Freeform 6"/>
          <p:cNvSpPr/>
          <p:nvPr/>
        </p:nvSpPr>
        <p:spPr>
          <a:xfrm>
            <a:off x="102333" y="0"/>
            <a:ext cx="5745694" cy="6501492"/>
          </a:xfrm>
          <a:custGeom>
            <a:avLst/>
            <a:gdLst/>
            <a:ahLst/>
            <a:cxnLst/>
            <a:rect l="l" t="t" r="r" b="b"/>
            <a:pathLst>
              <a:path w="5745694" h="6501492">
                <a:moveTo>
                  <a:pt x="0" y="0"/>
                </a:moveTo>
                <a:lnTo>
                  <a:pt x="5745693" y="0"/>
                </a:lnTo>
                <a:lnTo>
                  <a:pt x="5745693" y="6501492"/>
                </a:lnTo>
                <a:lnTo>
                  <a:pt x="0" y="6501492"/>
                </a:lnTo>
                <a:lnTo>
                  <a:pt x="0" y="0"/>
                </a:lnTo>
                <a:close/>
              </a:path>
            </a:pathLst>
          </a:custGeom>
          <a:blipFill>
            <a:blip r:embed="rId3"/>
            <a:stretch>
              <a:fillRect/>
            </a:stretch>
          </a:blipFill>
        </p:spPr>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8" name="TextBox 8"/>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3: Question 1</a:t>
            </a:r>
          </a:p>
        </p:txBody>
      </p:sp>
      <p:sp>
        <p:nvSpPr>
          <p:cNvPr id="9" name="TextBox 9"/>
          <p:cNvSpPr txBox="1"/>
          <p:nvPr/>
        </p:nvSpPr>
        <p:spPr>
          <a:xfrm>
            <a:off x="0" y="2659978"/>
            <a:ext cx="18288000" cy="3671119"/>
          </a:xfrm>
          <a:prstGeom prst="rect">
            <a:avLst/>
          </a:prstGeom>
        </p:spPr>
        <p:txBody>
          <a:bodyPr lIns="0" tIns="0" rIns="0" bIns="0" rtlCol="0" anchor="t">
            <a:spAutoFit/>
          </a:bodyPr>
          <a:lstStyle/>
          <a:p>
            <a:pPr algn="ctr">
              <a:lnSpc>
                <a:spcPts val="9754"/>
              </a:lnSpc>
              <a:spcBef>
                <a:spcPct val="0"/>
              </a:spcBef>
            </a:pPr>
            <a:r>
              <a:rPr lang="en-US" sz="6967" spc="627">
                <a:solidFill>
                  <a:srgbClr val="FFFFFF"/>
                </a:solidFill>
                <a:latin typeface="Hussar Bold"/>
              </a:rPr>
              <a:t>NIGP OFFERS FREE EDUCATIONAL WEBINARS TO MEMBERS.</a:t>
            </a:r>
          </a:p>
        </p:txBody>
      </p:sp>
      <p:sp>
        <p:nvSpPr>
          <p:cNvPr id="10" name="TextBox 10"/>
          <p:cNvSpPr txBox="1"/>
          <p:nvPr/>
        </p:nvSpPr>
        <p:spPr>
          <a:xfrm>
            <a:off x="7573033" y="6972300"/>
            <a:ext cx="3137412" cy="3117969"/>
          </a:xfrm>
          <a:prstGeom prst="rect">
            <a:avLst/>
          </a:prstGeom>
        </p:spPr>
        <p:txBody>
          <a:bodyPr wrap="square" lIns="0" tIns="0" rIns="0" bIns="0" rtlCol="0" anchor="t">
            <a:spAutoFit/>
          </a:bodyPr>
          <a:lstStyle/>
          <a:p>
            <a:pPr algn="ctr">
              <a:lnSpc>
                <a:spcPts val="8228"/>
              </a:lnSpc>
            </a:pPr>
            <a:r>
              <a:rPr lang="en-US" sz="5877" spc="529" dirty="0">
                <a:solidFill>
                  <a:srgbClr val="FFFFFF"/>
                </a:solidFill>
                <a:latin typeface="Hussar Bold"/>
              </a:rPr>
              <a:t>TRUE </a:t>
            </a:r>
          </a:p>
          <a:p>
            <a:pPr algn="ctr">
              <a:lnSpc>
                <a:spcPts val="8228"/>
              </a:lnSpc>
            </a:pPr>
            <a:endParaRPr lang="en-US" sz="5877" spc="529" dirty="0">
              <a:solidFill>
                <a:srgbClr val="FFFFFF"/>
              </a:solidFill>
              <a:latin typeface="Hussar Bold"/>
            </a:endParaRPr>
          </a:p>
          <a:p>
            <a:pPr algn="ctr">
              <a:lnSpc>
                <a:spcPts val="8228"/>
              </a:lnSpc>
              <a:spcBef>
                <a:spcPct val="0"/>
              </a:spcBef>
            </a:pPr>
            <a:r>
              <a:rPr lang="en-US" sz="5877" spc="529" dirty="0">
                <a:solidFill>
                  <a:srgbClr val="FFFFFF"/>
                </a:solidFill>
                <a:latin typeface="Hussar Bold"/>
              </a:rPr>
              <a:t>FALSE</a:t>
            </a:r>
          </a:p>
        </p:txBody>
      </p:sp>
      <p:pic>
        <p:nvPicPr>
          <p:cNvPr id="11" name="Picture 10">
            <a:extLst>
              <a:ext uri="{FF2B5EF4-FFF2-40B4-BE49-F238E27FC236}">
                <a16:creationId xmlns:a16="http://schemas.microsoft.com/office/drawing/2014/main" id="{8EF0086C-138F-4032-B7BB-B477171D7EFE}"/>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0" y="6117291"/>
            <a:ext cx="2895600" cy="4133850"/>
          </a:xfrm>
          <a:prstGeom prst="rect">
            <a:avLst/>
          </a:prstGeom>
        </p:spPr>
      </p:pic>
      <p:pic>
        <p:nvPicPr>
          <p:cNvPr id="12" name="Picture 11">
            <a:extLst>
              <a:ext uri="{FF2B5EF4-FFF2-40B4-BE49-F238E27FC236}">
                <a16:creationId xmlns:a16="http://schemas.microsoft.com/office/drawing/2014/main" id="{D58578DC-CD79-4B57-A3F3-F3FBB8731FFD}"/>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15387878" y="6117291"/>
            <a:ext cx="2895600" cy="4133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TextBox 7"/>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3: Question 2</a:t>
            </a:r>
          </a:p>
        </p:txBody>
      </p:sp>
      <p:sp>
        <p:nvSpPr>
          <p:cNvPr id="8" name="TextBox 8"/>
          <p:cNvSpPr txBox="1"/>
          <p:nvPr/>
        </p:nvSpPr>
        <p:spPr>
          <a:xfrm>
            <a:off x="0" y="2603817"/>
            <a:ext cx="18438300" cy="5092676"/>
          </a:xfrm>
          <a:prstGeom prst="rect">
            <a:avLst/>
          </a:prstGeom>
        </p:spPr>
        <p:txBody>
          <a:bodyPr lIns="0" tIns="0" rIns="0" bIns="0" rtlCol="0" anchor="t">
            <a:spAutoFit/>
          </a:bodyPr>
          <a:lstStyle/>
          <a:p>
            <a:pPr algn="ctr">
              <a:lnSpc>
                <a:spcPts val="7989"/>
              </a:lnSpc>
              <a:spcBef>
                <a:spcPct val="0"/>
              </a:spcBef>
            </a:pPr>
            <a:r>
              <a:rPr lang="en-US" sz="5706" spc="513" dirty="0">
                <a:solidFill>
                  <a:srgbClr val="FFFFFF"/>
                </a:solidFill>
                <a:latin typeface="Hussar Bold"/>
              </a:rPr>
              <a:t>NIGP WAS FOUNDED IN 1944 THROUGH THE EFFORTS OF THEN NEW YORK MAYOR AND U.S. CONFERENCE OF MAYORS PRESIDENT, FIORELLALAGUARDIA.</a:t>
            </a:r>
          </a:p>
        </p:txBody>
      </p:sp>
      <p:sp>
        <p:nvSpPr>
          <p:cNvPr id="9" name="TextBox 9"/>
          <p:cNvSpPr txBox="1"/>
          <p:nvPr/>
        </p:nvSpPr>
        <p:spPr>
          <a:xfrm>
            <a:off x="7998079" y="7767928"/>
            <a:ext cx="2441321" cy="2433615"/>
          </a:xfrm>
          <a:prstGeom prst="rect">
            <a:avLst/>
          </a:prstGeom>
        </p:spPr>
        <p:txBody>
          <a:bodyPr wrap="square" lIns="0" tIns="0" rIns="0" bIns="0" rtlCol="0" anchor="t">
            <a:spAutoFit/>
          </a:bodyPr>
          <a:lstStyle/>
          <a:p>
            <a:pPr algn="ctr">
              <a:lnSpc>
                <a:spcPts val="6425"/>
              </a:lnSpc>
            </a:pPr>
            <a:r>
              <a:rPr lang="en-US" sz="4589" spc="413" dirty="0">
                <a:solidFill>
                  <a:srgbClr val="FFFFFF"/>
                </a:solidFill>
                <a:latin typeface="Hussar Bold"/>
              </a:rPr>
              <a:t>TRUE </a:t>
            </a:r>
          </a:p>
          <a:p>
            <a:pPr algn="ctr">
              <a:lnSpc>
                <a:spcPts val="6425"/>
              </a:lnSpc>
            </a:pPr>
            <a:endParaRPr lang="en-US" sz="4589" spc="413" dirty="0">
              <a:solidFill>
                <a:srgbClr val="FFFFFF"/>
              </a:solidFill>
              <a:latin typeface="Hussar Bold"/>
            </a:endParaRPr>
          </a:p>
          <a:p>
            <a:pPr algn="ctr">
              <a:lnSpc>
                <a:spcPts val="6425"/>
              </a:lnSpc>
              <a:spcBef>
                <a:spcPct val="0"/>
              </a:spcBef>
            </a:pPr>
            <a:r>
              <a:rPr lang="en-US" sz="4589" spc="413" dirty="0">
                <a:solidFill>
                  <a:srgbClr val="FFFFFF"/>
                </a:solidFill>
                <a:latin typeface="Hussar Bold"/>
              </a:rPr>
              <a:t>FALSE</a:t>
            </a:r>
          </a:p>
        </p:txBody>
      </p:sp>
      <p:pic>
        <p:nvPicPr>
          <p:cNvPr id="11" name="Picture 10">
            <a:extLst>
              <a:ext uri="{FF2B5EF4-FFF2-40B4-BE49-F238E27FC236}">
                <a16:creationId xmlns:a16="http://schemas.microsoft.com/office/drawing/2014/main" id="{01E7A64A-C49E-483E-9B86-C53494D7E67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1895" r="35973" b="73544"/>
          <a:stretch/>
        </p:blipFill>
        <p:spPr>
          <a:xfrm>
            <a:off x="13447" y="8514229"/>
            <a:ext cx="1644390" cy="1752600"/>
          </a:xfrm>
          <a:prstGeom prst="rect">
            <a:avLst/>
          </a:prstGeom>
        </p:spPr>
      </p:pic>
      <p:pic>
        <p:nvPicPr>
          <p:cNvPr id="13" name="Picture 12">
            <a:extLst>
              <a:ext uri="{FF2B5EF4-FFF2-40B4-BE49-F238E27FC236}">
                <a16:creationId xmlns:a16="http://schemas.microsoft.com/office/drawing/2014/main" id="{8F38F1BB-95EB-4526-BC54-40FFDDEC0DB8}"/>
              </a:ext>
            </a:extLst>
          </p:cNvPr>
          <p:cNvPicPr>
            <a:picLocks noChangeAspect="1"/>
          </p:cNvPicPr>
          <p:nvPr/>
        </p:nvPicPr>
        <p:blipFill rotWithShape="1">
          <a:blip r:embed="rId3">
            <a:extLst>
              <a:ext uri="{28A0092B-C50C-407E-A947-70E740481C1C}">
                <a14:useLocalDpi xmlns:a14="http://schemas.microsoft.com/office/drawing/2010/main" val="0"/>
              </a:ext>
            </a:extLst>
          </a:blip>
          <a:srcRect l="31350" t="58203" r="31349" b="757"/>
          <a:stretch/>
        </p:blipFill>
        <p:spPr>
          <a:xfrm>
            <a:off x="0" y="6117291"/>
            <a:ext cx="2895600" cy="4133850"/>
          </a:xfrm>
          <a:prstGeom prst="rect">
            <a:avLst/>
          </a:prstGeom>
        </p:spPr>
      </p:pic>
      <p:pic>
        <p:nvPicPr>
          <p:cNvPr id="14" name="Picture 13">
            <a:extLst>
              <a:ext uri="{FF2B5EF4-FFF2-40B4-BE49-F238E27FC236}">
                <a16:creationId xmlns:a16="http://schemas.microsoft.com/office/drawing/2014/main" id="{9AA21422-3D17-4C78-8A62-43C156343B0C}"/>
              </a:ext>
            </a:extLst>
          </p:cNvPr>
          <p:cNvPicPr>
            <a:picLocks noChangeAspect="1"/>
          </p:cNvPicPr>
          <p:nvPr/>
        </p:nvPicPr>
        <p:blipFill rotWithShape="1">
          <a:blip r:embed="rId3">
            <a:extLst>
              <a:ext uri="{28A0092B-C50C-407E-A947-70E740481C1C}">
                <a14:useLocalDpi xmlns:a14="http://schemas.microsoft.com/office/drawing/2010/main" val="0"/>
              </a:ext>
            </a:extLst>
          </a:blip>
          <a:srcRect l="31350" t="58203" r="31349" b="757"/>
          <a:stretch/>
        </p:blipFill>
        <p:spPr>
          <a:xfrm>
            <a:off x="15163800" y="6155099"/>
            <a:ext cx="2895600" cy="4133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TextBox 7"/>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3: Question 3</a:t>
            </a:r>
          </a:p>
        </p:txBody>
      </p:sp>
      <p:sp>
        <p:nvSpPr>
          <p:cNvPr id="8" name="TextBox 8"/>
          <p:cNvSpPr txBox="1"/>
          <p:nvPr/>
        </p:nvSpPr>
        <p:spPr>
          <a:xfrm>
            <a:off x="0" y="4381500"/>
            <a:ext cx="18438300" cy="2014911"/>
          </a:xfrm>
          <a:prstGeom prst="rect">
            <a:avLst/>
          </a:prstGeom>
        </p:spPr>
        <p:txBody>
          <a:bodyPr lIns="0" tIns="0" rIns="0" bIns="0" rtlCol="0" anchor="t">
            <a:spAutoFit/>
          </a:bodyPr>
          <a:lstStyle/>
          <a:p>
            <a:pPr algn="ctr">
              <a:lnSpc>
                <a:spcPts val="7989"/>
              </a:lnSpc>
              <a:spcBef>
                <a:spcPct val="0"/>
              </a:spcBef>
            </a:pPr>
            <a:r>
              <a:rPr lang="en-US" sz="5706" spc="513" dirty="0">
                <a:solidFill>
                  <a:srgbClr val="FFFFFF"/>
                </a:solidFill>
                <a:latin typeface="Hussar Bold"/>
              </a:rPr>
              <a:t>WHERE WILL THE ANNUAL NIGP FORUM BE HELD IN 2024?</a:t>
            </a:r>
          </a:p>
        </p:txBody>
      </p:sp>
      <p:pic>
        <p:nvPicPr>
          <p:cNvPr id="19" name="Picture 18">
            <a:extLst>
              <a:ext uri="{FF2B5EF4-FFF2-40B4-BE49-F238E27FC236}">
                <a16:creationId xmlns:a16="http://schemas.microsoft.com/office/drawing/2014/main" id="{27659544-1FA2-481C-A462-E6F1BCC2D6C2}"/>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15361024" y="6146426"/>
            <a:ext cx="2895600" cy="4133850"/>
          </a:xfrm>
          <a:prstGeom prst="rect">
            <a:avLst/>
          </a:prstGeom>
        </p:spPr>
      </p:pic>
      <p:pic>
        <p:nvPicPr>
          <p:cNvPr id="20" name="Picture 19">
            <a:extLst>
              <a:ext uri="{FF2B5EF4-FFF2-40B4-BE49-F238E27FC236}">
                <a16:creationId xmlns:a16="http://schemas.microsoft.com/office/drawing/2014/main" id="{A934580C-C5BD-4B95-94A1-9FCF73DFE111}"/>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0" y="6143417"/>
            <a:ext cx="2895600" cy="4133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TextBox 7"/>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3: Question 4</a:t>
            </a:r>
          </a:p>
        </p:txBody>
      </p:sp>
      <p:sp>
        <p:nvSpPr>
          <p:cNvPr id="8" name="TextBox 8"/>
          <p:cNvSpPr txBox="1"/>
          <p:nvPr/>
        </p:nvSpPr>
        <p:spPr>
          <a:xfrm>
            <a:off x="152400" y="4656503"/>
            <a:ext cx="18438300" cy="973993"/>
          </a:xfrm>
          <a:prstGeom prst="rect">
            <a:avLst/>
          </a:prstGeom>
        </p:spPr>
        <p:txBody>
          <a:bodyPr lIns="0" tIns="0" rIns="0" bIns="0" rtlCol="0" anchor="t">
            <a:spAutoFit/>
          </a:bodyPr>
          <a:lstStyle/>
          <a:p>
            <a:pPr algn="ctr">
              <a:lnSpc>
                <a:spcPts val="7989"/>
              </a:lnSpc>
              <a:spcBef>
                <a:spcPct val="0"/>
              </a:spcBef>
            </a:pPr>
            <a:r>
              <a:rPr lang="en-US" sz="5706" spc="513" dirty="0">
                <a:solidFill>
                  <a:srgbClr val="FFFFFF"/>
                </a:solidFill>
                <a:latin typeface="Hussar Bold"/>
              </a:rPr>
              <a:t>WHAT DOES NIGP STAND FOR?</a:t>
            </a:r>
          </a:p>
        </p:txBody>
      </p:sp>
      <p:pic>
        <p:nvPicPr>
          <p:cNvPr id="14" name="Picture 13">
            <a:extLst>
              <a:ext uri="{FF2B5EF4-FFF2-40B4-BE49-F238E27FC236}">
                <a16:creationId xmlns:a16="http://schemas.microsoft.com/office/drawing/2014/main" id="{1996DAF8-5A68-4847-AADB-DB069D8D5730}"/>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0" y="6147130"/>
            <a:ext cx="2895600" cy="4133850"/>
          </a:xfrm>
          <a:prstGeom prst="rect">
            <a:avLst/>
          </a:prstGeom>
        </p:spPr>
      </p:pic>
      <p:pic>
        <p:nvPicPr>
          <p:cNvPr id="15" name="Picture 14">
            <a:extLst>
              <a:ext uri="{FF2B5EF4-FFF2-40B4-BE49-F238E27FC236}">
                <a16:creationId xmlns:a16="http://schemas.microsoft.com/office/drawing/2014/main" id="{631CC3AB-F2FD-40B5-A24E-E60A5C631529}"/>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15332663" y="6147130"/>
            <a:ext cx="2895600" cy="4133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TextBox 7"/>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3: Question 5</a:t>
            </a:r>
          </a:p>
        </p:txBody>
      </p:sp>
      <p:sp>
        <p:nvSpPr>
          <p:cNvPr id="8" name="TextBox 8"/>
          <p:cNvSpPr txBox="1"/>
          <p:nvPr/>
        </p:nvSpPr>
        <p:spPr>
          <a:xfrm>
            <a:off x="13447" y="3623084"/>
            <a:ext cx="18438300" cy="3040832"/>
          </a:xfrm>
          <a:prstGeom prst="rect">
            <a:avLst/>
          </a:prstGeom>
        </p:spPr>
        <p:txBody>
          <a:bodyPr lIns="0" tIns="0" rIns="0" bIns="0" rtlCol="0" anchor="t">
            <a:spAutoFit/>
          </a:bodyPr>
          <a:lstStyle/>
          <a:p>
            <a:pPr algn="ctr">
              <a:lnSpc>
                <a:spcPts val="7989"/>
              </a:lnSpc>
              <a:spcBef>
                <a:spcPct val="0"/>
              </a:spcBef>
            </a:pPr>
            <a:r>
              <a:rPr lang="en-US" sz="5706" spc="513" dirty="0">
                <a:solidFill>
                  <a:srgbClr val="FFFFFF"/>
                </a:solidFill>
                <a:latin typeface="Hussar Bold"/>
              </a:rPr>
              <a:t>HOW MANY MEMBERS BELONG TO NIGP ACROSS THE UNITED STATES AND CANADA?</a:t>
            </a:r>
          </a:p>
        </p:txBody>
      </p:sp>
      <p:pic>
        <p:nvPicPr>
          <p:cNvPr id="11" name="Picture 10">
            <a:extLst>
              <a:ext uri="{FF2B5EF4-FFF2-40B4-BE49-F238E27FC236}">
                <a16:creationId xmlns:a16="http://schemas.microsoft.com/office/drawing/2014/main" id="{9FBF56B3-FF10-4563-9456-72C152542CF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1895" r="35973" b="73544"/>
          <a:stretch/>
        </p:blipFill>
        <p:spPr>
          <a:xfrm>
            <a:off x="13447" y="8514229"/>
            <a:ext cx="1644390" cy="1752600"/>
          </a:xfrm>
          <a:prstGeom prst="rect">
            <a:avLst/>
          </a:prstGeom>
        </p:spPr>
      </p:pic>
      <p:pic>
        <p:nvPicPr>
          <p:cNvPr id="13" name="Picture 12">
            <a:extLst>
              <a:ext uri="{FF2B5EF4-FFF2-40B4-BE49-F238E27FC236}">
                <a16:creationId xmlns:a16="http://schemas.microsoft.com/office/drawing/2014/main" id="{EF003BB3-647F-4399-9CFD-B72716D7F9BF}"/>
              </a:ext>
            </a:extLst>
          </p:cNvPr>
          <p:cNvPicPr>
            <a:picLocks noChangeAspect="1"/>
          </p:cNvPicPr>
          <p:nvPr/>
        </p:nvPicPr>
        <p:blipFill rotWithShape="1">
          <a:blip r:embed="rId3">
            <a:extLst>
              <a:ext uri="{28A0092B-C50C-407E-A947-70E740481C1C}">
                <a14:useLocalDpi xmlns:a14="http://schemas.microsoft.com/office/drawing/2010/main" val="0"/>
              </a:ext>
            </a:extLst>
          </a:blip>
          <a:srcRect l="31350" t="58203" r="31349" b="757"/>
          <a:stretch/>
        </p:blipFill>
        <p:spPr>
          <a:xfrm>
            <a:off x="0" y="6153150"/>
            <a:ext cx="2895600" cy="4133850"/>
          </a:xfrm>
          <a:prstGeom prst="rect">
            <a:avLst/>
          </a:prstGeom>
        </p:spPr>
      </p:pic>
      <p:pic>
        <p:nvPicPr>
          <p:cNvPr id="14" name="Picture 13">
            <a:extLst>
              <a:ext uri="{FF2B5EF4-FFF2-40B4-BE49-F238E27FC236}">
                <a16:creationId xmlns:a16="http://schemas.microsoft.com/office/drawing/2014/main" id="{125DA231-D96E-4139-9B63-83672806B12F}"/>
              </a:ext>
            </a:extLst>
          </p:cNvPr>
          <p:cNvPicPr>
            <a:picLocks noChangeAspect="1"/>
          </p:cNvPicPr>
          <p:nvPr/>
        </p:nvPicPr>
        <p:blipFill rotWithShape="1">
          <a:blip r:embed="rId3">
            <a:extLst>
              <a:ext uri="{28A0092B-C50C-407E-A947-70E740481C1C}">
                <a14:useLocalDpi xmlns:a14="http://schemas.microsoft.com/office/drawing/2010/main" val="0"/>
              </a:ext>
            </a:extLst>
          </a:blip>
          <a:srcRect l="31350" t="58203" r="31349" b="757"/>
          <a:stretch/>
        </p:blipFill>
        <p:spPr>
          <a:xfrm>
            <a:off x="15392400" y="6153150"/>
            <a:ext cx="2895600" cy="4133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TextBox 7"/>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3: Question 6</a:t>
            </a:r>
          </a:p>
        </p:txBody>
      </p:sp>
      <p:sp>
        <p:nvSpPr>
          <p:cNvPr id="8" name="TextBox 8"/>
          <p:cNvSpPr txBox="1"/>
          <p:nvPr/>
        </p:nvSpPr>
        <p:spPr>
          <a:xfrm>
            <a:off x="-75150" y="4533900"/>
            <a:ext cx="18438300" cy="2014911"/>
          </a:xfrm>
          <a:prstGeom prst="rect">
            <a:avLst/>
          </a:prstGeom>
        </p:spPr>
        <p:txBody>
          <a:bodyPr lIns="0" tIns="0" rIns="0" bIns="0" rtlCol="0" anchor="t">
            <a:spAutoFit/>
          </a:bodyPr>
          <a:lstStyle/>
          <a:p>
            <a:pPr algn="ctr">
              <a:lnSpc>
                <a:spcPts val="7989"/>
              </a:lnSpc>
              <a:spcBef>
                <a:spcPct val="0"/>
              </a:spcBef>
            </a:pPr>
            <a:r>
              <a:rPr lang="en-US" sz="5706" spc="513" dirty="0">
                <a:solidFill>
                  <a:srgbClr val="FFFFFF"/>
                </a:solidFill>
                <a:latin typeface="Hussar Bold"/>
              </a:rPr>
              <a:t>WHERE WILL THE ANNUAL NIGP FORUM BE HELD IN 2025?</a:t>
            </a:r>
          </a:p>
        </p:txBody>
      </p:sp>
      <p:pic>
        <p:nvPicPr>
          <p:cNvPr id="11" name="Picture 10">
            <a:extLst>
              <a:ext uri="{FF2B5EF4-FFF2-40B4-BE49-F238E27FC236}">
                <a16:creationId xmlns:a16="http://schemas.microsoft.com/office/drawing/2014/main" id="{1ED73475-294D-406A-9709-F9B2A85ADE0D}"/>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0" y="6153150"/>
            <a:ext cx="2895600" cy="4133850"/>
          </a:xfrm>
          <a:prstGeom prst="rect">
            <a:avLst/>
          </a:prstGeom>
        </p:spPr>
      </p:pic>
      <p:pic>
        <p:nvPicPr>
          <p:cNvPr id="12" name="Picture 11">
            <a:extLst>
              <a:ext uri="{FF2B5EF4-FFF2-40B4-BE49-F238E27FC236}">
                <a16:creationId xmlns:a16="http://schemas.microsoft.com/office/drawing/2014/main" id="{8CE3A290-4CA5-4BA5-AEE1-564D67AD81CE}"/>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15392400" y="6153150"/>
            <a:ext cx="2895600" cy="4133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TextBox 7"/>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3: Question 7</a:t>
            </a:r>
          </a:p>
        </p:txBody>
      </p:sp>
      <p:sp>
        <p:nvSpPr>
          <p:cNvPr id="8" name="TextBox 8"/>
          <p:cNvSpPr txBox="1"/>
          <p:nvPr/>
        </p:nvSpPr>
        <p:spPr>
          <a:xfrm>
            <a:off x="-75150" y="4381500"/>
            <a:ext cx="18438300" cy="1988165"/>
          </a:xfrm>
          <a:prstGeom prst="rect">
            <a:avLst/>
          </a:prstGeom>
        </p:spPr>
        <p:txBody>
          <a:bodyPr lIns="0" tIns="0" rIns="0" bIns="0" rtlCol="0" anchor="t">
            <a:spAutoFit/>
          </a:bodyPr>
          <a:lstStyle/>
          <a:p>
            <a:pPr algn="ctr">
              <a:lnSpc>
                <a:spcPts val="7989"/>
              </a:lnSpc>
              <a:spcBef>
                <a:spcPct val="0"/>
              </a:spcBef>
            </a:pPr>
            <a:r>
              <a:rPr lang="en-US" sz="5706" spc="513" dirty="0">
                <a:solidFill>
                  <a:srgbClr val="FFFFFF"/>
                </a:solidFill>
                <a:latin typeface="Hussar Bold"/>
              </a:rPr>
              <a:t>HOW MUCH DOES IT COST TO JOIN NIGP AS AN AGENCY?</a:t>
            </a:r>
          </a:p>
        </p:txBody>
      </p:sp>
      <p:pic>
        <p:nvPicPr>
          <p:cNvPr id="11" name="Picture 10">
            <a:extLst>
              <a:ext uri="{FF2B5EF4-FFF2-40B4-BE49-F238E27FC236}">
                <a16:creationId xmlns:a16="http://schemas.microsoft.com/office/drawing/2014/main" id="{C3BFC6D5-895A-4CA0-AD1A-7D2FCF636D4D}"/>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0" y="6117291"/>
            <a:ext cx="2895600" cy="4133850"/>
          </a:xfrm>
          <a:prstGeom prst="rect">
            <a:avLst/>
          </a:prstGeom>
        </p:spPr>
      </p:pic>
      <p:pic>
        <p:nvPicPr>
          <p:cNvPr id="12" name="Picture 11">
            <a:extLst>
              <a:ext uri="{FF2B5EF4-FFF2-40B4-BE49-F238E27FC236}">
                <a16:creationId xmlns:a16="http://schemas.microsoft.com/office/drawing/2014/main" id="{E12FE172-8869-4339-96FD-0261865715D6}"/>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15392400" y="6114025"/>
            <a:ext cx="2895600" cy="4133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TextBox 7"/>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3: Question 8</a:t>
            </a:r>
          </a:p>
        </p:txBody>
      </p:sp>
      <p:sp>
        <p:nvSpPr>
          <p:cNvPr id="8" name="TextBox 8"/>
          <p:cNvSpPr txBox="1"/>
          <p:nvPr/>
        </p:nvSpPr>
        <p:spPr>
          <a:xfrm>
            <a:off x="-22412" y="4610100"/>
            <a:ext cx="18438300" cy="1988165"/>
          </a:xfrm>
          <a:prstGeom prst="rect">
            <a:avLst/>
          </a:prstGeom>
        </p:spPr>
        <p:txBody>
          <a:bodyPr lIns="0" tIns="0" rIns="0" bIns="0" rtlCol="0" anchor="t">
            <a:spAutoFit/>
          </a:bodyPr>
          <a:lstStyle/>
          <a:p>
            <a:pPr algn="ctr">
              <a:lnSpc>
                <a:spcPts val="7989"/>
              </a:lnSpc>
              <a:spcBef>
                <a:spcPct val="0"/>
              </a:spcBef>
            </a:pPr>
            <a:r>
              <a:rPr lang="en-US" sz="5706" spc="513" dirty="0">
                <a:solidFill>
                  <a:srgbClr val="FFFFFF"/>
                </a:solidFill>
                <a:latin typeface="Hussar Bold"/>
              </a:rPr>
              <a:t>HOW MANY NIGP NSITE COMMUNITIES ARE THERE TOTAL?</a:t>
            </a:r>
          </a:p>
        </p:txBody>
      </p:sp>
      <p:pic>
        <p:nvPicPr>
          <p:cNvPr id="11" name="Picture 10">
            <a:extLst>
              <a:ext uri="{FF2B5EF4-FFF2-40B4-BE49-F238E27FC236}">
                <a16:creationId xmlns:a16="http://schemas.microsoft.com/office/drawing/2014/main" id="{3E9EF74F-8138-4210-A809-E98C859F4E09}"/>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0" y="6117291"/>
            <a:ext cx="2895600" cy="4133850"/>
          </a:xfrm>
          <a:prstGeom prst="rect">
            <a:avLst/>
          </a:prstGeom>
        </p:spPr>
      </p:pic>
      <p:pic>
        <p:nvPicPr>
          <p:cNvPr id="12" name="Picture 11">
            <a:extLst>
              <a:ext uri="{FF2B5EF4-FFF2-40B4-BE49-F238E27FC236}">
                <a16:creationId xmlns:a16="http://schemas.microsoft.com/office/drawing/2014/main" id="{7E8D2E8E-1F07-4F62-B063-DD0646A4BE59}"/>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15381514" y="6146682"/>
            <a:ext cx="2895600" cy="4133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TextBox 7"/>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3: Question 9</a:t>
            </a:r>
          </a:p>
        </p:txBody>
      </p:sp>
      <p:sp>
        <p:nvSpPr>
          <p:cNvPr id="8" name="TextBox 8"/>
          <p:cNvSpPr txBox="1"/>
          <p:nvPr/>
        </p:nvSpPr>
        <p:spPr>
          <a:xfrm>
            <a:off x="-75150" y="3771900"/>
            <a:ext cx="18438300" cy="2014911"/>
          </a:xfrm>
          <a:prstGeom prst="rect">
            <a:avLst/>
          </a:prstGeom>
        </p:spPr>
        <p:txBody>
          <a:bodyPr lIns="0" tIns="0" rIns="0" bIns="0" rtlCol="0" anchor="t">
            <a:spAutoFit/>
          </a:bodyPr>
          <a:lstStyle/>
          <a:p>
            <a:pPr algn="ctr">
              <a:lnSpc>
                <a:spcPts val="7989"/>
              </a:lnSpc>
              <a:spcBef>
                <a:spcPct val="0"/>
              </a:spcBef>
            </a:pPr>
            <a:r>
              <a:rPr lang="en-US" sz="5706" spc="513" dirty="0">
                <a:solidFill>
                  <a:srgbClr val="FFFFFF"/>
                </a:solidFill>
                <a:latin typeface="Hussar Bold"/>
              </a:rPr>
              <a:t>NIGP BROADCASTS RADIO NIGP ON A ______ BASIS.</a:t>
            </a:r>
          </a:p>
        </p:txBody>
      </p:sp>
      <p:pic>
        <p:nvPicPr>
          <p:cNvPr id="11" name="Picture 10">
            <a:extLst>
              <a:ext uri="{FF2B5EF4-FFF2-40B4-BE49-F238E27FC236}">
                <a16:creationId xmlns:a16="http://schemas.microsoft.com/office/drawing/2014/main" id="{CCB5790A-0A3E-451D-B5FE-86BEB73BC628}"/>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0" y="6117291"/>
            <a:ext cx="2895600" cy="4133850"/>
          </a:xfrm>
          <a:prstGeom prst="rect">
            <a:avLst/>
          </a:prstGeom>
        </p:spPr>
      </p:pic>
      <p:pic>
        <p:nvPicPr>
          <p:cNvPr id="12" name="Picture 11">
            <a:extLst>
              <a:ext uri="{FF2B5EF4-FFF2-40B4-BE49-F238E27FC236}">
                <a16:creationId xmlns:a16="http://schemas.microsoft.com/office/drawing/2014/main" id="{FA75C492-EF69-49D3-BB57-540B333A1339}"/>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15372806" y="6117291"/>
            <a:ext cx="2895600" cy="4133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TextBox 7"/>
          <p:cNvSpPr txBox="1"/>
          <p:nvPr/>
        </p:nvSpPr>
        <p:spPr>
          <a:xfrm>
            <a:off x="515811"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3: Question 10</a:t>
            </a:r>
          </a:p>
        </p:txBody>
      </p:sp>
      <p:sp>
        <p:nvSpPr>
          <p:cNvPr id="8" name="TextBox 8"/>
          <p:cNvSpPr txBox="1"/>
          <p:nvPr/>
        </p:nvSpPr>
        <p:spPr>
          <a:xfrm>
            <a:off x="152400" y="4610100"/>
            <a:ext cx="18438300" cy="1988165"/>
          </a:xfrm>
          <a:prstGeom prst="rect">
            <a:avLst/>
          </a:prstGeom>
        </p:spPr>
        <p:txBody>
          <a:bodyPr lIns="0" tIns="0" rIns="0" bIns="0" rtlCol="0" anchor="t">
            <a:spAutoFit/>
          </a:bodyPr>
          <a:lstStyle/>
          <a:p>
            <a:pPr algn="ctr">
              <a:lnSpc>
                <a:spcPts val="7989"/>
              </a:lnSpc>
              <a:spcBef>
                <a:spcPct val="0"/>
              </a:spcBef>
            </a:pPr>
            <a:r>
              <a:rPr lang="en-US" sz="5706" spc="513" dirty="0">
                <a:solidFill>
                  <a:srgbClr val="FFFFFF"/>
                </a:solidFill>
                <a:latin typeface="Hussar Bold"/>
              </a:rPr>
              <a:t>HOW MANY NIGP CHAPTERS ARE THERE?</a:t>
            </a:r>
          </a:p>
        </p:txBody>
      </p:sp>
      <p:pic>
        <p:nvPicPr>
          <p:cNvPr id="11" name="Picture 10">
            <a:extLst>
              <a:ext uri="{FF2B5EF4-FFF2-40B4-BE49-F238E27FC236}">
                <a16:creationId xmlns:a16="http://schemas.microsoft.com/office/drawing/2014/main" id="{405EB796-52B0-4687-9C9E-F274FB6F98DC}"/>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0" y="6153150"/>
            <a:ext cx="2895600" cy="4133850"/>
          </a:xfrm>
          <a:prstGeom prst="rect">
            <a:avLst/>
          </a:prstGeom>
        </p:spPr>
      </p:pic>
      <p:pic>
        <p:nvPicPr>
          <p:cNvPr id="12" name="Picture 11">
            <a:extLst>
              <a:ext uri="{FF2B5EF4-FFF2-40B4-BE49-F238E27FC236}">
                <a16:creationId xmlns:a16="http://schemas.microsoft.com/office/drawing/2014/main" id="{FECE8D34-5E2C-4782-A548-A472D4CA5288}"/>
              </a:ext>
            </a:extLst>
          </p:cNvPr>
          <p:cNvPicPr>
            <a:picLocks noChangeAspect="1"/>
          </p:cNvPicPr>
          <p:nvPr/>
        </p:nvPicPr>
        <p:blipFill rotWithShape="1">
          <a:blip r:embed="rId2">
            <a:extLst>
              <a:ext uri="{28A0092B-C50C-407E-A947-70E740481C1C}">
                <a14:useLocalDpi xmlns:a14="http://schemas.microsoft.com/office/drawing/2010/main" val="0"/>
              </a:ext>
            </a:extLst>
          </a:blip>
          <a:srcRect l="31350" t="58203" r="31349" b="757"/>
          <a:stretch/>
        </p:blipFill>
        <p:spPr>
          <a:xfrm>
            <a:off x="15392400" y="6153150"/>
            <a:ext cx="2895600" cy="4133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0" y="0"/>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3" name="TextBox 3"/>
          <p:cNvSpPr txBox="1"/>
          <p:nvPr/>
        </p:nvSpPr>
        <p:spPr>
          <a:xfrm>
            <a:off x="3124732" y="119108"/>
            <a:ext cx="11939359" cy="2118595"/>
          </a:xfrm>
          <a:prstGeom prst="rect">
            <a:avLst/>
          </a:prstGeom>
        </p:spPr>
        <p:txBody>
          <a:bodyPr lIns="0" tIns="0" rIns="0" bIns="0" rtlCol="0" anchor="t">
            <a:spAutoFit/>
          </a:bodyPr>
          <a:lstStyle/>
          <a:p>
            <a:pPr algn="ctr">
              <a:lnSpc>
                <a:spcPts val="17185"/>
              </a:lnSpc>
            </a:pPr>
            <a:r>
              <a:rPr lang="en-US" sz="12275" dirty="0">
                <a:solidFill>
                  <a:srgbClr val="FFFFFF"/>
                </a:solidFill>
                <a:latin typeface="Playlist Script"/>
              </a:rPr>
              <a:t>Round Three Answers:</a:t>
            </a:r>
          </a:p>
        </p:txBody>
      </p:sp>
      <p:sp>
        <p:nvSpPr>
          <p:cNvPr id="4" name="Freeform 4"/>
          <p:cNvSpPr/>
          <p:nvPr/>
        </p:nvSpPr>
        <p:spPr>
          <a:xfrm>
            <a:off x="635613" y="2142009"/>
            <a:ext cx="17448536" cy="7839486"/>
          </a:xfrm>
          <a:custGeom>
            <a:avLst/>
            <a:gdLst/>
            <a:ahLst/>
            <a:cxnLst/>
            <a:rect l="l" t="t" r="r" b="b"/>
            <a:pathLst>
              <a:path w="17448536" h="7839486">
                <a:moveTo>
                  <a:pt x="0" y="0"/>
                </a:moveTo>
                <a:lnTo>
                  <a:pt x="17448536" y="0"/>
                </a:lnTo>
                <a:lnTo>
                  <a:pt x="17448536" y="7839487"/>
                </a:lnTo>
                <a:lnTo>
                  <a:pt x="0" y="7839487"/>
                </a:lnTo>
                <a:lnTo>
                  <a:pt x="0" y="0"/>
                </a:lnTo>
                <a:close/>
              </a:path>
            </a:pathLst>
          </a:custGeom>
          <a:blipFill>
            <a:blip r:embed="rId3"/>
            <a:stretch>
              <a:fillRect t="-20753" b="-20753"/>
            </a:stretch>
          </a:blipFill>
        </p:spPr>
      </p:sp>
      <p:sp>
        <p:nvSpPr>
          <p:cNvPr id="5" name="TextBox 5"/>
          <p:cNvSpPr txBox="1"/>
          <p:nvPr/>
        </p:nvSpPr>
        <p:spPr>
          <a:xfrm>
            <a:off x="635613" y="2237703"/>
            <a:ext cx="16917599" cy="6879256"/>
          </a:xfrm>
          <a:prstGeom prst="rect">
            <a:avLst/>
          </a:prstGeom>
        </p:spPr>
        <p:txBody>
          <a:bodyPr lIns="0" tIns="0" rIns="0" bIns="0" rtlCol="0" anchor="t">
            <a:spAutoFit/>
          </a:bodyPr>
          <a:lstStyle/>
          <a:p>
            <a:pPr marL="1158347" lvl="1" indent="-742950">
              <a:lnSpc>
                <a:spcPts val="5387"/>
              </a:lnSpc>
              <a:buFont typeface="+mj-lt"/>
              <a:buAutoNum type="arabicPeriod"/>
            </a:pPr>
            <a:r>
              <a:rPr lang="en-US" sz="3848" dirty="0">
                <a:solidFill>
                  <a:srgbClr val="310062"/>
                </a:solidFill>
                <a:latin typeface="Open Sans"/>
              </a:rPr>
              <a:t>True</a:t>
            </a:r>
          </a:p>
          <a:p>
            <a:pPr marL="1158347" lvl="1" indent="-742950">
              <a:lnSpc>
                <a:spcPts val="5387"/>
              </a:lnSpc>
              <a:buFont typeface="+mj-lt"/>
              <a:buAutoNum type="arabicPeriod"/>
            </a:pPr>
            <a:r>
              <a:rPr lang="en-US" sz="3848" dirty="0">
                <a:solidFill>
                  <a:srgbClr val="310062"/>
                </a:solidFill>
                <a:latin typeface="Open Sans"/>
              </a:rPr>
              <a:t>True</a:t>
            </a:r>
          </a:p>
          <a:p>
            <a:pPr marL="1158347" lvl="1" indent="-742950">
              <a:lnSpc>
                <a:spcPts val="5387"/>
              </a:lnSpc>
              <a:buFont typeface="+mj-lt"/>
              <a:buAutoNum type="arabicPeriod"/>
            </a:pPr>
            <a:r>
              <a:rPr lang="en-US" sz="3848" dirty="0">
                <a:solidFill>
                  <a:srgbClr val="310062"/>
                </a:solidFill>
                <a:latin typeface="Open Sans"/>
              </a:rPr>
              <a:t>Charlotte, NC</a:t>
            </a:r>
          </a:p>
          <a:p>
            <a:pPr marL="1158347" lvl="1" indent="-742950">
              <a:lnSpc>
                <a:spcPts val="5387"/>
              </a:lnSpc>
              <a:buFont typeface="+mj-lt"/>
              <a:buAutoNum type="arabicPeriod"/>
            </a:pPr>
            <a:r>
              <a:rPr lang="en-US" sz="3848" dirty="0">
                <a:solidFill>
                  <a:srgbClr val="310062"/>
                </a:solidFill>
                <a:latin typeface="Open Sans"/>
              </a:rPr>
              <a:t>The NATIONAL INSTITUE OF GOVERNMENTAL PURCHASING</a:t>
            </a:r>
          </a:p>
          <a:p>
            <a:pPr marL="1158347" lvl="1" indent="-742950">
              <a:lnSpc>
                <a:spcPts val="5387"/>
              </a:lnSpc>
              <a:buFont typeface="+mj-lt"/>
              <a:buAutoNum type="arabicPeriod"/>
            </a:pPr>
            <a:r>
              <a:rPr lang="en-US" sz="3848" dirty="0">
                <a:solidFill>
                  <a:srgbClr val="310062"/>
                </a:solidFill>
                <a:latin typeface="Open Sans"/>
              </a:rPr>
              <a:t>Approximately 17,000</a:t>
            </a:r>
          </a:p>
          <a:p>
            <a:pPr marL="1158347" lvl="1" indent="-742950">
              <a:lnSpc>
                <a:spcPts val="5387"/>
              </a:lnSpc>
              <a:buFont typeface="+mj-lt"/>
              <a:buAutoNum type="arabicPeriod"/>
            </a:pPr>
            <a:r>
              <a:rPr lang="en-US" sz="3848" dirty="0">
                <a:solidFill>
                  <a:srgbClr val="310062"/>
                </a:solidFill>
                <a:latin typeface="Open Sans"/>
              </a:rPr>
              <a:t>Denver, CO</a:t>
            </a:r>
          </a:p>
          <a:p>
            <a:pPr marL="1158347" lvl="1" indent="-742950">
              <a:lnSpc>
                <a:spcPts val="5387"/>
              </a:lnSpc>
              <a:buFont typeface="+mj-lt"/>
              <a:buAutoNum type="arabicPeriod"/>
            </a:pPr>
            <a:r>
              <a:rPr lang="en-US" sz="3848" dirty="0">
                <a:solidFill>
                  <a:srgbClr val="310062"/>
                </a:solidFill>
                <a:latin typeface="Open Sans"/>
              </a:rPr>
              <a:t>$195</a:t>
            </a:r>
          </a:p>
          <a:p>
            <a:pPr marL="1158347" lvl="1" indent="-742950">
              <a:lnSpc>
                <a:spcPts val="5387"/>
              </a:lnSpc>
              <a:buFont typeface="+mj-lt"/>
              <a:buAutoNum type="arabicPeriod"/>
            </a:pPr>
            <a:r>
              <a:rPr lang="en-US" sz="3848" dirty="0">
                <a:solidFill>
                  <a:srgbClr val="310062"/>
                </a:solidFill>
                <a:latin typeface="Open Sans"/>
              </a:rPr>
              <a:t>58</a:t>
            </a:r>
          </a:p>
          <a:p>
            <a:pPr marL="1158347" lvl="1" indent="-742950">
              <a:lnSpc>
                <a:spcPts val="5387"/>
              </a:lnSpc>
              <a:buFont typeface="+mj-lt"/>
              <a:buAutoNum type="arabicPeriod"/>
            </a:pPr>
            <a:r>
              <a:rPr lang="en-US" sz="3848" dirty="0">
                <a:solidFill>
                  <a:srgbClr val="310062"/>
                </a:solidFill>
                <a:latin typeface="Open Sans"/>
              </a:rPr>
              <a:t>Monthly</a:t>
            </a:r>
          </a:p>
          <a:p>
            <a:pPr marL="1158347" lvl="1" indent="-742950">
              <a:lnSpc>
                <a:spcPts val="5387"/>
              </a:lnSpc>
              <a:buFont typeface="+mj-lt"/>
              <a:buAutoNum type="arabicPeriod"/>
            </a:pPr>
            <a:r>
              <a:rPr lang="en-US" sz="3848" dirty="0">
                <a:solidFill>
                  <a:srgbClr val="310062"/>
                </a:solidFill>
                <a:latin typeface="Open Sans"/>
              </a:rPr>
              <a:t>72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 calcmode="lin" valueType="num">
                                      <p:cBhvr additive="base">
                                        <p:cTn id="2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 calcmode="lin" valueType="num">
                                      <p:cBhvr additive="base">
                                        <p:cTn id="2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additive="base">
                                        <p:cTn id="3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6" end="6"/>
                                            </p:txEl>
                                          </p:spTgt>
                                        </p:tgtEl>
                                        <p:attrNameLst>
                                          <p:attrName>style.visibility</p:attrName>
                                        </p:attrNameLst>
                                      </p:cBhvr>
                                      <p:to>
                                        <p:strVal val="visible"/>
                                      </p:to>
                                    </p:set>
                                    <p:anim calcmode="lin" valueType="num">
                                      <p:cBhvr additive="base">
                                        <p:cTn id="4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 calcmode="lin" valueType="num">
                                      <p:cBhvr additive="base">
                                        <p:cTn id="4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5">
                                            <p:txEl>
                                              <p:pRg st="8" end="8"/>
                                            </p:txEl>
                                          </p:spTgt>
                                        </p:tgtEl>
                                        <p:attrNameLst>
                                          <p:attrName>style.visibility</p:attrName>
                                        </p:attrNameLst>
                                      </p:cBhvr>
                                      <p:to>
                                        <p:strVal val="visible"/>
                                      </p:to>
                                    </p:set>
                                    <p:anim calcmode="lin" valueType="num">
                                      <p:cBhvr additive="base">
                                        <p:cTn id="53"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5">
                                            <p:txEl>
                                              <p:pRg st="9" end="9"/>
                                            </p:txEl>
                                          </p:spTgt>
                                        </p:tgtEl>
                                        <p:attrNameLst>
                                          <p:attrName>style.visibility</p:attrName>
                                        </p:attrNameLst>
                                      </p:cBhvr>
                                      <p:to>
                                        <p:strVal val="visible"/>
                                      </p:to>
                                    </p:set>
                                    <p:anim calcmode="lin" valueType="num">
                                      <p:cBhvr additive="base">
                                        <p:cTn id="59" dur="500" fill="hold"/>
                                        <p:tgtEl>
                                          <p:spTgt spid="5">
                                            <p:txEl>
                                              <p:pRg st="9" end="9"/>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4994591" y="8732336"/>
            <a:ext cx="266700" cy="266700"/>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solidFill>
          </p:spPr>
        </p:sp>
      </p:grpSp>
      <p:sp>
        <p:nvSpPr>
          <p:cNvPr id="4" name="Freeform 4"/>
          <p:cNvSpPr/>
          <p:nvPr/>
        </p:nvSpPr>
        <p:spPr>
          <a:xfrm>
            <a:off x="0" y="101684"/>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5" name="TextBox 5"/>
          <p:cNvSpPr txBox="1"/>
          <p:nvPr/>
        </p:nvSpPr>
        <p:spPr>
          <a:xfrm>
            <a:off x="3329752" y="3331794"/>
            <a:ext cx="15186642" cy="7299997"/>
          </a:xfrm>
          <a:prstGeom prst="rect">
            <a:avLst/>
          </a:prstGeom>
        </p:spPr>
        <p:txBody>
          <a:bodyPr lIns="0" tIns="0" rIns="0" bIns="0" rtlCol="0" anchor="t">
            <a:spAutoFit/>
          </a:bodyPr>
          <a:lstStyle/>
          <a:p>
            <a:pPr algn="ctr">
              <a:lnSpc>
                <a:spcPts val="20927"/>
              </a:lnSpc>
            </a:pPr>
            <a:r>
              <a:rPr lang="en-US" sz="14948" dirty="0">
                <a:solidFill>
                  <a:srgbClr val="FFFFFF"/>
                </a:solidFill>
                <a:latin typeface="Josefin Sans Bold"/>
              </a:rPr>
              <a:t>Round Four</a:t>
            </a:r>
          </a:p>
          <a:p>
            <a:pPr algn="ctr">
              <a:lnSpc>
                <a:spcPts val="18548"/>
              </a:lnSpc>
            </a:pPr>
            <a:r>
              <a:rPr lang="en-US" sz="13248" dirty="0">
                <a:solidFill>
                  <a:srgbClr val="FFFFFF"/>
                </a:solidFill>
                <a:latin typeface="Josefin Sans Bold"/>
              </a:rPr>
              <a:t>Fun Facts about Missouri</a:t>
            </a:r>
          </a:p>
        </p:txBody>
      </p:sp>
      <p:sp>
        <p:nvSpPr>
          <p:cNvPr id="6" name="Freeform 6"/>
          <p:cNvSpPr/>
          <p:nvPr/>
        </p:nvSpPr>
        <p:spPr>
          <a:xfrm>
            <a:off x="102333" y="0"/>
            <a:ext cx="5745694" cy="6501492"/>
          </a:xfrm>
          <a:custGeom>
            <a:avLst/>
            <a:gdLst/>
            <a:ahLst/>
            <a:cxnLst/>
            <a:rect l="l" t="t" r="r" b="b"/>
            <a:pathLst>
              <a:path w="5745694" h="6501492">
                <a:moveTo>
                  <a:pt x="0" y="0"/>
                </a:moveTo>
                <a:lnTo>
                  <a:pt x="5745693" y="0"/>
                </a:lnTo>
                <a:lnTo>
                  <a:pt x="5745693" y="6501492"/>
                </a:lnTo>
                <a:lnTo>
                  <a:pt x="0" y="6501492"/>
                </a:lnTo>
                <a:lnTo>
                  <a:pt x="0" y="0"/>
                </a:lnTo>
                <a:close/>
              </a:path>
            </a:pathLst>
          </a:custGeom>
          <a:blipFill>
            <a:blip r:embed="rId3"/>
            <a:stretch>
              <a:fillRect/>
            </a:stretch>
          </a:blipFill>
        </p:spPr>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840311" y="6726725"/>
            <a:ext cx="2447689" cy="3560275"/>
          </a:xfrm>
          <a:custGeom>
            <a:avLst/>
            <a:gdLst/>
            <a:ahLst/>
            <a:cxnLst/>
            <a:rect l="l" t="t" r="r" b="b"/>
            <a:pathLst>
              <a:path w="2447689" h="3560275">
                <a:moveTo>
                  <a:pt x="0" y="0"/>
                </a:moveTo>
                <a:lnTo>
                  <a:pt x="2447689" y="0"/>
                </a:lnTo>
                <a:lnTo>
                  <a:pt x="2447689" y="3560275"/>
                </a:lnTo>
                <a:lnTo>
                  <a:pt x="0" y="3560275"/>
                </a:lnTo>
                <a:lnTo>
                  <a:pt x="0" y="0"/>
                </a:lnTo>
                <a:close/>
              </a:path>
            </a:pathLst>
          </a:custGeom>
          <a:blipFill>
            <a:blip r:embed="rId2"/>
            <a:stretch>
              <a:fillRect/>
            </a:stretch>
          </a:blipFill>
        </p:spPr>
      </p:sp>
      <p:sp>
        <p:nvSpPr>
          <p:cNvPr id="8" name="TextBox 8"/>
          <p:cNvSpPr txBox="1"/>
          <p:nvPr/>
        </p:nvSpPr>
        <p:spPr>
          <a:xfrm>
            <a:off x="515811"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4: Question 1</a:t>
            </a:r>
          </a:p>
        </p:txBody>
      </p:sp>
      <p:sp>
        <p:nvSpPr>
          <p:cNvPr id="9" name="TextBox 9"/>
          <p:cNvSpPr txBox="1"/>
          <p:nvPr/>
        </p:nvSpPr>
        <p:spPr>
          <a:xfrm>
            <a:off x="0" y="3967574"/>
            <a:ext cx="18288000" cy="2351851"/>
          </a:xfrm>
          <a:prstGeom prst="rect">
            <a:avLst/>
          </a:prstGeom>
        </p:spPr>
        <p:txBody>
          <a:bodyPr lIns="0" tIns="0" rIns="0" bIns="0" rtlCol="0" anchor="t">
            <a:spAutoFit/>
          </a:bodyPr>
          <a:lstStyle/>
          <a:p>
            <a:pPr algn="ctr">
              <a:lnSpc>
                <a:spcPts val="9495"/>
              </a:lnSpc>
              <a:spcBef>
                <a:spcPct val="0"/>
              </a:spcBef>
            </a:pPr>
            <a:r>
              <a:rPr lang="en-US" sz="6782" spc="610" dirty="0">
                <a:solidFill>
                  <a:srgbClr val="FFFFFF"/>
                </a:solidFill>
                <a:latin typeface="Hussar Bold"/>
              </a:rPr>
              <a:t>HOW TALL IS THE GATEWAY ARCH?</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840311" y="6726725"/>
            <a:ext cx="2447689" cy="3560275"/>
          </a:xfrm>
          <a:custGeom>
            <a:avLst/>
            <a:gdLst/>
            <a:ahLst/>
            <a:cxnLst/>
            <a:rect l="l" t="t" r="r" b="b"/>
            <a:pathLst>
              <a:path w="2447689" h="3560275">
                <a:moveTo>
                  <a:pt x="0" y="0"/>
                </a:moveTo>
                <a:lnTo>
                  <a:pt x="2447689" y="0"/>
                </a:lnTo>
                <a:lnTo>
                  <a:pt x="2447689" y="3560275"/>
                </a:lnTo>
                <a:lnTo>
                  <a:pt x="0" y="3560275"/>
                </a:lnTo>
                <a:lnTo>
                  <a:pt x="0" y="0"/>
                </a:lnTo>
                <a:close/>
              </a:path>
            </a:pathLst>
          </a:custGeom>
          <a:blipFill>
            <a:blip r:embed="rId2"/>
            <a:stretch>
              <a:fillRect/>
            </a:stretch>
          </a:blipFill>
        </p:spPr>
      </p:sp>
      <p:sp>
        <p:nvSpPr>
          <p:cNvPr id="8" name="TextBox 8"/>
          <p:cNvSpPr txBox="1"/>
          <p:nvPr/>
        </p:nvSpPr>
        <p:spPr>
          <a:xfrm>
            <a:off x="515811"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4: Question 2</a:t>
            </a:r>
          </a:p>
        </p:txBody>
      </p:sp>
      <p:sp>
        <p:nvSpPr>
          <p:cNvPr id="9" name="TextBox 9"/>
          <p:cNvSpPr txBox="1"/>
          <p:nvPr/>
        </p:nvSpPr>
        <p:spPr>
          <a:xfrm>
            <a:off x="0" y="3115480"/>
            <a:ext cx="18288000" cy="3611245"/>
          </a:xfrm>
          <a:prstGeom prst="rect">
            <a:avLst/>
          </a:prstGeom>
        </p:spPr>
        <p:txBody>
          <a:bodyPr lIns="0" tIns="0" rIns="0" bIns="0" rtlCol="0" anchor="t">
            <a:spAutoFit/>
          </a:bodyPr>
          <a:lstStyle/>
          <a:p>
            <a:pPr algn="ctr">
              <a:lnSpc>
                <a:spcPts val="9495"/>
              </a:lnSpc>
              <a:spcBef>
                <a:spcPct val="0"/>
              </a:spcBef>
            </a:pPr>
            <a:r>
              <a:rPr lang="en-US" sz="6782" spc="610" dirty="0">
                <a:solidFill>
                  <a:srgbClr val="FFFFFF"/>
                </a:solidFill>
                <a:latin typeface="Hussar Bold"/>
              </a:rPr>
              <a:t>WHAT CITY IN MISSOURI IS THE ONLY CITY IN THE U.S. WITH A CAVE RESTAURANT?</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840311" y="6726725"/>
            <a:ext cx="2447689" cy="3560275"/>
          </a:xfrm>
          <a:custGeom>
            <a:avLst/>
            <a:gdLst/>
            <a:ahLst/>
            <a:cxnLst/>
            <a:rect l="l" t="t" r="r" b="b"/>
            <a:pathLst>
              <a:path w="2447689" h="3560275">
                <a:moveTo>
                  <a:pt x="0" y="0"/>
                </a:moveTo>
                <a:lnTo>
                  <a:pt x="2447689" y="0"/>
                </a:lnTo>
                <a:lnTo>
                  <a:pt x="2447689" y="3560275"/>
                </a:lnTo>
                <a:lnTo>
                  <a:pt x="0" y="3560275"/>
                </a:lnTo>
                <a:lnTo>
                  <a:pt x="0" y="0"/>
                </a:lnTo>
                <a:close/>
              </a:path>
            </a:pathLst>
          </a:custGeom>
          <a:blipFill>
            <a:blip r:embed="rId2"/>
            <a:stretch>
              <a:fillRect/>
            </a:stretch>
          </a:blipFill>
        </p:spPr>
      </p:sp>
      <p:sp>
        <p:nvSpPr>
          <p:cNvPr id="8" name="TextBox 8"/>
          <p:cNvSpPr txBox="1"/>
          <p:nvPr/>
        </p:nvSpPr>
        <p:spPr>
          <a:xfrm>
            <a:off x="515811"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4: Question 3</a:t>
            </a:r>
          </a:p>
        </p:txBody>
      </p:sp>
      <p:sp>
        <p:nvSpPr>
          <p:cNvPr id="9" name="TextBox 9"/>
          <p:cNvSpPr txBox="1"/>
          <p:nvPr/>
        </p:nvSpPr>
        <p:spPr>
          <a:xfrm>
            <a:off x="0" y="3115480"/>
            <a:ext cx="18288000" cy="3611245"/>
          </a:xfrm>
          <a:prstGeom prst="rect">
            <a:avLst/>
          </a:prstGeom>
        </p:spPr>
        <p:txBody>
          <a:bodyPr lIns="0" tIns="0" rIns="0" bIns="0" rtlCol="0" anchor="t">
            <a:spAutoFit/>
          </a:bodyPr>
          <a:lstStyle/>
          <a:p>
            <a:pPr algn="ctr">
              <a:lnSpc>
                <a:spcPts val="9495"/>
              </a:lnSpc>
              <a:spcBef>
                <a:spcPct val="0"/>
              </a:spcBef>
            </a:pPr>
            <a:r>
              <a:rPr lang="en-US" sz="6782" spc="610" dirty="0">
                <a:solidFill>
                  <a:srgbClr val="FFFFFF"/>
                </a:solidFill>
                <a:latin typeface="Hussar Bold"/>
              </a:rPr>
              <a:t>MISSOURI WAS THE STARTING POINT OF THE FAMED PONY EXPRESS IN WHAT TOWN?</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840311" y="6726725"/>
            <a:ext cx="2447689" cy="3560275"/>
          </a:xfrm>
          <a:custGeom>
            <a:avLst/>
            <a:gdLst/>
            <a:ahLst/>
            <a:cxnLst/>
            <a:rect l="l" t="t" r="r" b="b"/>
            <a:pathLst>
              <a:path w="2447689" h="3560275">
                <a:moveTo>
                  <a:pt x="0" y="0"/>
                </a:moveTo>
                <a:lnTo>
                  <a:pt x="2447689" y="0"/>
                </a:lnTo>
                <a:lnTo>
                  <a:pt x="2447689" y="3560275"/>
                </a:lnTo>
                <a:lnTo>
                  <a:pt x="0" y="3560275"/>
                </a:lnTo>
                <a:lnTo>
                  <a:pt x="0" y="0"/>
                </a:lnTo>
                <a:close/>
              </a:path>
            </a:pathLst>
          </a:custGeom>
          <a:blipFill>
            <a:blip r:embed="rId2"/>
            <a:stretch>
              <a:fillRect/>
            </a:stretch>
          </a:blipFill>
        </p:spPr>
      </p:sp>
      <p:sp>
        <p:nvSpPr>
          <p:cNvPr id="8" name="TextBox 8"/>
          <p:cNvSpPr txBox="1"/>
          <p:nvPr/>
        </p:nvSpPr>
        <p:spPr>
          <a:xfrm>
            <a:off x="515811"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4: Question 4</a:t>
            </a:r>
          </a:p>
        </p:txBody>
      </p:sp>
      <p:sp>
        <p:nvSpPr>
          <p:cNvPr id="9" name="TextBox 9"/>
          <p:cNvSpPr txBox="1"/>
          <p:nvPr/>
        </p:nvSpPr>
        <p:spPr>
          <a:xfrm>
            <a:off x="-2177" y="3967574"/>
            <a:ext cx="18288000" cy="2351851"/>
          </a:xfrm>
          <a:prstGeom prst="rect">
            <a:avLst/>
          </a:prstGeom>
        </p:spPr>
        <p:txBody>
          <a:bodyPr lIns="0" tIns="0" rIns="0" bIns="0" rtlCol="0" anchor="t">
            <a:spAutoFit/>
          </a:bodyPr>
          <a:lstStyle/>
          <a:p>
            <a:pPr algn="ctr">
              <a:lnSpc>
                <a:spcPts val="9495"/>
              </a:lnSpc>
              <a:spcBef>
                <a:spcPct val="0"/>
              </a:spcBef>
            </a:pPr>
            <a:r>
              <a:rPr lang="en-US" sz="6782" spc="610" dirty="0">
                <a:solidFill>
                  <a:srgbClr val="FFFFFF"/>
                </a:solidFill>
                <a:latin typeface="Hussar Bold"/>
              </a:rPr>
              <a:t>HOW MANY STATES BORDER MISSOURI?</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840311" y="6726725"/>
            <a:ext cx="2447689" cy="3560275"/>
          </a:xfrm>
          <a:custGeom>
            <a:avLst/>
            <a:gdLst/>
            <a:ahLst/>
            <a:cxnLst/>
            <a:rect l="l" t="t" r="r" b="b"/>
            <a:pathLst>
              <a:path w="2447689" h="3560275">
                <a:moveTo>
                  <a:pt x="0" y="0"/>
                </a:moveTo>
                <a:lnTo>
                  <a:pt x="2447689" y="0"/>
                </a:lnTo>
                <a:lnTo>
                  <a:pt x="2447689" y="3560275"/>
                </a:lnTo>
                <a:lnTo>
                  <a:pt x="0" y="3560275"/>
                </a:lnTo>
                <a:lnTo>
                  <a:pt x="0" y="0"/>
                </a:lnTo>
                <a:close/>
              </a:path>
            </a:pathLst>
          </a:custGeom>
          <a:blipFill>
            <a:blip r:embed="rId2"/>
            <a:stretch>
              <a:fillRect/>
            </a:stretch>
          </a:blipFill>
        </p:spPr>
      </p:sp>
      <p:sp>
        <p:nvSpPr>
          <p:cNvPr id="8" name="TextBox 8"/>
          <p:cNvSpPr txBox="1"/>
          <p:nvPr/>
        </p:nvSpPr>
        <p:spPr>
          <a:xfrm>
            <a:off x="515811"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4: Question 5</a:t>
            </a:r>
          </a:p>
        </p:txBody>
      </p:sp>
      <p:sp>
        <p:nvSpPr>
          <p:cNvPr id="9" name="TextBox 9"/>
          <p:cNvSpPr txBox="1"/>
          <p:nvPr/>
        </p:nvSpPr>
        <p:spPr>
          <a:xfrm>
            <a:off x="0" y="3967574"/>
            <a:ext cx="18288000" cy="2351851"/>
          </a:xfrm>
          <a:prstGeom prst="rect">
            <a:avLst/>
          </a:prstGeom>
        </p:spPr>
        <p:txBody>
          <a:bodyPr lIns="0" tIns="0" rIns="0" bIns="0" rtlCol="0" anchor="t">
            <a:spAutoFit/>
          </a:bodyPr>
          <a:lstStyle/>
          <a:p>
            <a:pPr algn="ctr">
              <a:lnSpc>
                <a:spcPts val="9495"/>
              </a:lnSpc>
              <a:spcBef>
                <a:spcPct val="0"/>
              </a:spcBef>
            </a:pPr>
            <a:r>
              <a:rPr lang="en-US" sz="6782" spc="610" dirty="0">
                <a:solidFill>
                  <a:srgbClr val="FFFFFF"/>
                </a:solidFill>
                <a:latin typeface="Hussar Bold"/>
              </a:rPr>
              <a:t>HOW MANY CAVES DOES MISSOURI HAVE?</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840311" y="6726725"/>
            <a:ext cx="2447689" cy="3560275"/>
          </a:xfrm>
          <a:custGeom>
            <a:avLst/>
            <a:gdLst/>
            <a:ahLst/>
            <a:cxnLst/>
            <a:rect l="l" t="t" r="r" b="b"/>
            <a:pathLst>
              <a:path w="2447689" h="3560275">
                <a:moveTo>
                  <a:pt x="0" y="0"/>
                </a:moveTo>
                <a:lnTo>
                  <a:pt x="2447689" y="0"/>
                </a:lnTo>
                <a:lnTo>
                  <a:pt x="2447689" y="3560275"/>
                </a:lnTo>
                <a:lnTo>
                  <a:pt x="0" y="3560275"/>
                </a:lnTo>
                <a:lnTo>
                  <a:pt x="0" y="0"/>
                </a:lnTo>
                <a:close/>
              </a:path>
            </a:pathLst>
          </a:custGeom>
          <a:blipFill>
            <a:blip r:embed="rId2"/>
            <a:stretch>
              <a:fillRect/>
            </a:stretch>
          </a:blipFill>
        </p:spPr>
      </p:sp>
      <p:sp>
        <p:nvSpPr>
          <p:cNvPr id="8" name="TextBox 8"/>
          <p:cNvSpPr txBox="1"/>
          <p:nvPr/>
        </p:nvSpPr>
        <p:spPr>
          <a:xfrm>
            <a:off x="515811"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4: Question 6</a:t>
            </a:r>
          </a:p>
        </p:txBody>
      </p:sp>
      <p:sp>
        <p:nvSpPr>
          <p:cNvPr id="9" name="TextBox 9"/>
          <p:cNvSpPr txBox="1"/>
          <p:nvPr/>
        </p:nvSpPr>
        <p:spPr>
          <a:xfrm>
            <a:off x="0" y="3337877"/>
            <a:ext cx="18288000" cy="3611245"/>
          </a:xfrm>
          <a:prstGeom prst="rect">
            <a:avLst/>
          </a:prstGeom>
        </p:spPr>
        <p:txBody>
          <a:bodyPr lIns="0" tIns="0" rIns="0" bIns="0" rtlCol="0" anchor="t">
            <a:spAutoFit/>
          </a:bodyPr>
          <a:lstStyle/>
          <a:p>
            <a:pPr algn="ctr">
              <a:lnSpc>
                <a:spcPts val="9495"/>
              </a:lnSpc>
              <a:spcBef>
                <a:spcPct val="0"/>
              </a:spcBef>
            </a:pPr>
            <a:r>
              <a:rPr lang="en-US" sz="6782" spc="610" dirty="0">
                <a:solidFill>
                  <a:srgbClr val="FFFFFF"/>
                </a:solidFill>
                <a:latin typeface="Hussar Bold"/>
              </a:rPr>
              <a:t>MISSOURI IS ONE OF ONLY TWO STATES WITH AN OFFICIAL STATE GRAPE. WHAT IS IT?</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840311" y="6726725"/>
            <a:ext cx="2447689" cy="3560275"/>
          </a:xfrm>
          <a:custGeom>
            <a:avLst/>
            <a:gdLst/>
            <a:ahLst/>
            <a:cxnLst/>
            <a:rect l="l" t="t" r="r" b="b"/>
            <a:pathLst>
              <a:path w="2447689" h="3560275">
                <a:moveTo>
                  <a:pt x="0" y="0"/>
                </a:moveTo>
                <a:lnTo>
                  <a:pt x="2447689" y="0"/>
                </a:lnTo>
                <a:lnTo>
                  <a:pt x="2447689" y="3560275"/>
                </a:lnTo>
                <a:lnTo>
                  <a:pt x="0" y="3560275"/>
                </a:lnTo>
                <a:lnTo>
                  <a:pt x="0" y="0"/>
                </a:lnTo>
                <a:close/>
              </a:path>
            </a:pathLst>
          </a:custGeom>
          <a:blipFill>
            <a:blip r:embed="rId2"/>
            <a:stretch>
              <a:fillRect/>
            </a:stretch>
          </a:blipFill>
        </p:spPr>
      </p:sp>
      <p:sp>
        <p:nvSpPr>
          <p:cNvPr id="8" name="TextBox 8"/>
          <p:cNvSpPr txBox="1"/>
          <p:nvPr/>
        </p:nvSpPr>
        <p:spPr>
          <a:xfrm>
            <a:off x="515811"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4: Question 7</a:t>
            </a:r>
          </a:p>
        </p:txBody>
      </p:sp>
      <p:sp>
        <p:nvSpPr>
          <p:cNvPr id="9" name="TextBox 9"/>
          <p:cNvSpPr txBox="1"/>
          <p:nvPr/>
        </p:nvSpPr>
        <p:spPr>
          <a:xfrm>
            <a:off x="0" y="2767424"/>
            <a:ext cx="18288000" cy="4752151"/>
          </a:xfrm>
          <a:prstGeom prst="rect">
            <a:avLst/>
          </a:prstGeom>
        </p:spPr>
        <p:txBody>
          <a:bodyPr lIns="0" tIns="0" rIns="0" bIns="0" rtlCol="0" anchor="t">
            <a:spAutoFit/>
          </a:bodyPr>
          <a:lstStyle/>
          <a:p>
            <a:pPr algn="ctr">
              <a:lnSpc>
                <a:spcPts val="9495"/>
              </a:lnSpc>
              <a:spcBef>
                <a:spcPct val="0"/>
              </a:spcBef>
            </a:pPr>
            <a:r>
              <a:rPr lang="en-US" sz="6782" spc="610" dirty="0">
                <a:solidFill>
                  <a:srgbClr val="FFFFFF"/>
                </a:solidFill>
                <a:latin typeface="Hussar Bold"/>
              </a:rPr>
              <a:t>IN WHAT MISSOURI CITY IS IT ILLEGAL FOR A PERSON TO HAVE A YARD SALE IN THEIR FRONT YARD?</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840311" y="6726725"/>
            <a:ext cx="2447689" cy="3560275"/>
          </a:xfrm>
          <a:custGeom>
            <a:avLst/>
            <a:gdLst/>
            <a:ahLst/>
            <a:cxnLst/>
            <a:rect l="l" t="t" r="r" b="b"/>
            <a:pathLst>
              <a:path w="2447689" h="3560275">
                <a:moveTo>
                  <a:pt x="0" y="0"/>
                </a:moveTo>
                <a:lnTo>
                  <a:pt x="2447689" y="0"/>
                </a:lnTo>
                <a:lnTo>
                  <a:pt x="2447689" y="3560275"/>
                </a:lnTo>
                <a:lnTo>
                  <a:pt x="0" y="3560275"/>
                </a:lnTo>
                <a:lnTo>
                  <a:pt x="0" y="0"/>
                </a:lnTo>
                <a:close/>
              </a:path>
            </a:pathLst>
          </a:custGeom>
          <a:blipFill>
            <a:blip r:embed="rId2"/>
            <a:stretch>
              <a:fillRect/>
            </a:stretch>
          </a:blipFill>
        </p:spPr>
      </p:sp>
      <p:sp>
        <p:nvSpPr>
          <p:cNvPr id="8" name="TextBox 8"/>
          <p:cNvSpPr txBox="1"/>
          <p:nvPr/>
        </p:nvSpPr>
        <p:spPr>
          <a:xfrm>
            <a:off x="515811"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4: Question 8</a:t>
            </a:r>
          </a:p>
        </p:txBody>
      </p:sp>
      <p:sp>
        <p:nvSpPr>
          <p:cNvPr id="9" name="TextBox 9"/>
          <p:cNvSpPr txBox="1"/>
          <p:nvPr/>
        </p:nvSpPr>
        <p:spPr>
          <a:xfrm>
            <a:off x="-22412" y="2933700"/>
            <a:ext cx="18288000" cy="4752151"/>
          </a:xfrm>
          <a:prstGeom prst="rect">
            <a:avLst/>
          </a:prstGeom>
        </p:spPr>
        <p:txBody>
          <a:bodyPr lIns="0" tIns="0" rIns="0" bIns="0" rtlCol="0" anchor="t">
            <a:spAutoFit/>
          </a:bodyPr>
          <a:lstStyle/>
          <a:p>
            <a:pPr algn="ctr">
              <a:lnSpc>
                <a:spcPts val="9495"/>
              </a:lnSpc>
              <a:spcBef>
                <a:spcPct val="0"/>
              </a:spcBef>
            </a:pPr>
            <a:r>
              <a:rPr lang="en-US" sz="6782" spc="610" dirty="0">
                <a:solidFill>
                  <a:srgbClr val="FFFFFF"/>
                </a:solidFill>
                <a:latin typeface="Hussar Bold"/>
              </a:rPr>
              <a:t>SUSAN ELIZABETH BLOW OPENED THE FIRST PUBLIC KINDERGARTEN IN THE UNITED STATES IN WHAT MISSOURI CITY?</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840311" y="6726725"/>
            <a:ext cx="2447689" cy="3560275"/>
          </a:xfrm>
          <a:custGeom>
            <a:avLst/>
            <a:gdLst/>
            <a:ahLst/>
            <a:cxnLst/>
            <a:rect l="l" t="t" r="r" b="b"/>
            <a:pathLst>
              <a:path w="2447689" h="3560275">
                <a:moveTo>
                  <a:pt x="0" y="0"/>
                </a:moveTo>
                <a:lnTo>
                  <a:pt x="2447689" y="0"/>
                </a:lnTo>
                <a:lnTo>
                  <a:pt x="2447689" y="3560275"/>
                </a:lnTo>
                <a:lnTo>
                  <a:pt x="0" y="3560275"/>
                </a:lnTo>
                <a:lnTo>
                  <a:pt x="0" y="0"/>
                </a:lnTo>
                <a:close/>
              </a:path>
            </a:pathLst>
          </a:custGeom>
          <a:blipFill>
            <a:blip r:embed="rId2"/>
            <a:stretch>
              <a:fillRect/>
            </a:stretch>
          </a:blipFill>
        </p:spPr>
      </p:sp>
      <p:sp>
        <p:nvSpPr>
          <p:cNvPr id="8" name="TextBox 8"/>
          <p:cNvSpPr txBox="1"/>
          <p:nvPr/>
        </p:nvSpPr>
        <p:spPr>
          <a:xfrm>
            <a:off x="515811"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4: Question 9</a:t>
            </a:r>
          </a:p>
        </p:txBody>
      </p:sp>
      <p:sp>
        <p:nvSpPr>
          <p:cNvPr id="9" name="TextBox 9"/>
          <p:cNvSpPr txBox="1"/>
          <p:nvPr/>
        </p:nvSpPr>
        <p:spPr>
          <a:xfrm>
            <a:off x="0" y="3665596"/>
            <a:ext cx="18288000" cy="2351851"/>
          </a:xfrm>
          <a:prstGeom prst="rect">
            <a:avLst/>
          </a:prstGeom>
        </p:spPr>
        <p:txBody>
          <a:bodyPr lIns="0" tIns="0" rIns="0" bIns="0" rtlCol="0" anchor="t">
            <a:spAutoFit/>
          </a:bodyPr>
          <a:lstStyle/>
          <a:p>
            <a:pPr algn="ctr">
              <a:lnSpc>
                <a:spcPts val="9495"/>
              </a:lnSpc>
              <a:spcBef>
                <a:spcPct val="0"/>
              </a:spcBef>
            </a:pPr>
            <a:r>
              <a:rPr lang="en-US" sz="6782" spc="610">
                <a:solidFill>
                  <a:srgbClr val="FFFFFF"/>
                </a:solidFill>
                <a:latin typeface="Hussar Bold"/>
              </a:rPr>
              <a:t>WHERE DOES THE WORD MISSOURI ORIGINATE?</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840311" y="6726725"/>
            <a:ext cx="2447689" cy="3560275"/>
          </a:xfrm>
          <a:custGeom>
            <a:avLst/>
            <a:gdLst/>
            <a:ahLst/>
            <a:cxnLst/>
            <a:rect l="l" t="t" r="r" b="b"/>
            <a:pathLst>
              <a:path w="2447689" h="3560275">
                <a:moveTo>
                  <a:pt x="0" y="0"/>
                </a:moveTo>
                <a:lnTo>
                  <a:pt x="2447689" y="0"/>
                </a:lnTo>
                <a:lnTo>
                  <a:pt x="2447689" y="3560275"/>
                </a:lnTo>
                <a:lnTo>
                  <a:pt x="0" y="3560275"/>
                </a:lnTo>
                <a:lnTo>
                  <a:pt x="0" y="0"/>
                </a:lnTo>
                <a:close/>
              </a:path>
            </a:pathLst>
          </a:custGeom>
          <a:blipFill>
            <a:blip r:embed="rId2"/>
            <a:stretch>
              <a:fillRect/>
            </a:stretch>
          </a:blipFill>
        </p:spPr>
      </p:sp>
      <p:sp>
        <p:nvSpPr>
          <p:cNvPr id="8" name="TextBox 8"/>
          <p:cNvSpPr txBox="1"/>
          <p:nvPr/>
        </p:nvSpPr>
        <p:spPr>
          <a:xfrm>
            <a:off x="515811"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4: Question 10</a:t>
            </a:r>
          </a:p>
        </p:txBody>
      </p:sp>
      <p:sp>
        <p:nvSpPr>
          <p:cNvPr id="9" name="TextBox 9"/>
          <p:cNvSpPr txBox="1"/>
          <p:nvPr/>
        </p:nvSpPr>
        <p:spPr>
          <a:xfrm>
            <a:off x="1028700" y="3905373"/>
            <a:ext cx="16230600" cy="2381003"/>
          </a:xfrm>
          <a:prstGeom prst="rect">
            <a:avLst/>
          </a:prstGeom>
        </p:spPr>
        <p:txBody>
          <a:bodyPr lIns="0" tIns="0" rIns="0" bIns="0" rtlCol="0" anchor="t">
            <a:spAutoFit/>
          </a:bodyPr>
          <a:lstStyle/>
          <a:p>
            <a:pPr algn="ctr">
              <a:lnSpc>
                <a:spcPts val="6313"/>
              </a:lnSpc>
              <a:spcBef>
                <a:spcPct val="0"/>
              </a:spcBef>
            </a:pPr>
            <a:r>
              <a:rPr lang="en-US" sz="4509" spc="405">
                <a:solidFill>
                  <a:srgbClr val="FFFFFF"/>
                </a:solidFill>
                <a:latin typeface="Hussar Bold"/>
              </a:rPr>
              <a:t>TIGHTWAD, BLAND, COOTER, BLUE EYE, CANALOU, PURDY, AND PECULIAR ARE ALL NAMES OF TOWNS LOCATED IN MISSOURI.</a:t>
            </a:r>
          </a:p>
        </p:txBody>
      </p:sp>
      <p:sp>
        <p:nvSpPr>
          <p:cNvPr id="10" name="TextBox 10"/>
          <p:cNvSpPr txBox="1"/>
          <p:nvPr/>
        </p:nvSpPr>
        <p:spPr>
          <a:xfrm>
            <a:off x="7772400" y="6874806"/>
            <a:ext cx="2447689" cy="2433615"/>
          </a:xfrm>
          <a:prstGeom prst="rect">
            <a:avLst/>
          </a:prstGeom>
        </p:spPr>
        <p:txBody>
          <a:bodyPr wrap="square" lIns="0" tIns="0" rIns="0" bIns="0" rtlCol="0" anchor="t">
            <a:spAutoFit/>
          </a:bodyPr>
          <a:lstStyle/>
          <a:p>
            <a:pPr algn="ctr">
              <a:lnSpc>
                <a:spcPts val="6425"/>
              </a:lnSpc>
            </a:pPr>
            <a:r>
              <a:rPr lang="en-US" sz="4589" spc="413" dirty="0">
                <a:solidFill>
                  <a:srgbClr val="FFFFFF"/>
                </a:solidFill>
                <a:latin typeface="Hussar Bold"/>
              </a:rPr>
              <a:t>TRUE </a:t>
            </a:r>
          </a:p>
          <a:p>
            <a:pPr algn="ctr">
              <a:lnSpc>
                <a:spcPts val="6425"/>
              </a:lnSpc>
            </a:pPr>
            <a:endParaRPr lang="en-US" sz="4589" spc="413" dirty="0">
              <a:solidFill>
                <a:srgbClr val="FFFFFF"/>
              </a:solidFill>
              <a:latin typeface="Hussar Bold"/>
            </a:endParaRPr>
          </a:p>
          <a:p>
            <a:pPr algn="ctr">
              <a:lnSpc>
                <a:spcPts val="6425"/>
              </a:lnSpc>
              <a:spcBef>
                <a:spcPct val="0"/>
              </a:spcBef>
            </a:pPr>
            <a:r>
              <a:rPr lang="en-US" sz="4589" spc="413" dirty="0">
                <a:solidFill>
                  <a:srgbClr val="FFFFFF"/>
                </a:solidFill>
                <a:latin typeface="Hussar Bold"/>
              </a:rPr>
              <a:t>FALSE</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0" y="0"/>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3" name="TextBox 3"/>
          <p:cNvSpPr txBox="1"/>
          <p:nvPr/>
        </p:nvSpPr>
        <p:spPr>
          <a:xfrm>
            <a:off x="2702272" y="-111570"/>
            <a:ext cx="12883455" cy="2205732"/>
          </a:xfrm>
          <a:prstGeom prst="rect">
            <a:avLst/>
          </a:prstGeom>
        </p:spPr>
        <p:txBody>
          <a:bodyPr wrap="square" lIns="0" tIns="0" rIns="0" bIns="0" rtlCol="0" anchor="t">
            <a:spAutoFit/>
          </a:bodyPr>
          <a:lstStyle/>
          <a:p>
            <a:pPr algn="ctr">
              <a:lnSpc>
                <a:spcPts val="17185"/>
              </a:lnSpc>
            </a:pPr>
            <a:r>
              <a:rPr lang="en-US" sz="12275" dirty="0">
                <a:solidFill>
                  <a:srgbClr val="FFFFFF"/>
                </a:solidFill>
                <a:latin typeface="Playlist Script"/>
              </a:rPr>
              <a:t>Round Four Answers:</a:t>
            </a:r>
          </a:p>
        </p:txBody>
      </p:sp>
      <p:sp>
        <p:nvSpPr>
          <p:cNvPr id="4" name="Freeform 4"/>
          <p:cNvSpPr/>
          <p:nvPr/>
        </p:nvSpPr>
        <p:spPr>
          <a:xfrm>
            <a:off x="635613" y="2142009"/>
            <a:ext cx="17448536" cy="7839486"/>
          </a:xfrm>
          <a:custGeom>
            <a:avLst/>
            <a:gdLst/>
            <a:ahLst/>
            <a:cxnLst/>
            <a:rect l="l" t="t" r="r" b="b"/>
            <a:pathLst>
              <a:path w="17448536" h="7839486">
                <a:moveTo>
                  <a:pt x="0" y="0"/>
                </a:moveTo>
                <a:lnTo>
                  <a:pt x="17448536" y="0"/>
                </a:lnTo>
                <a:lnTo>
                  <a:pt x="17448536" y="7839487"/>
                </a:lnTo>
                <a:lnTo>
                  <a:pt x="0" y="7839487"/>
                </a:lnTo>
                <a:lnTo>
                  <a:pt x="0" y="0"/>
                </a:lnTo>
                <a:close/>
              </a:path>
            </a:pathLst>
          </a:custGeom>
          <a:blipFill>
            <a:blip r:embed="rId3"/>
            <a:stretch>
              <a:fillRect t="-20753" b="-20753"/>
            </a:stretch>
          </a:blipFill>
        </p:spPr>
      </p:sp>
      <p:sp>
        <p:nvSpPr>
          <p:cNvPr id="5" name="TextBox 5"/>
          <p:cNvSpPr txBox="1"/>
          <p:nvPr/>
        </p:nvSpPr>
        <p:spPr>
          <a:xfrm>
            <a:off x="635613" y="2237703"/>
            <a:ext cx="16917599" cy="7841057"/>
          </a:xfrm>
          <a:prstGeom prst="rect">
            <a:avLst/>
          </a:prstGeom>
        </p:spPr>
        <p:txBody>
          <a:bodyPr lIns="0" tIns="0" rIns="0" bIns="0" rtlCol="0" anchor="t">
            <a:spAutoFit/>
          </a:bodyPr>
          <a:lstStyle/>
          <a:p>
            <a:pPr marL="1158347" lvl="1" indent="-742950">
              <a:lnSpc>
                <a:spcPts val="5387"/>
              </a:lnSpc>
              <a:buFont typeface="+mj-lt"/>
              <a:buAutoNum type="arabicPeriod"/>
            </a:pPr>
            <a:r>
              <a:rPr lang="en-US" sz="3848" dirty="0">
                <a:solidFill>
                  <a:srgbClr val="310062"/>
                </a:solidFill>
                <a:latin typeface="Open Sans"/>
              </a:rPr>
              <a:t>630 Feet</a:t>
            </a:r>
          </a:p>
          <a:p>
            <a:pPr marL="1158347" lvl="1" indent="-742950">
              <a:lnSpc>
                <a:spcPts val="5387"/>
              </a:lnSpc>
              <a:buFont typeface="+mj-lt"/>
              <a:buAutoNum type="arabicPeriod"/>
            </a:pPr>
            <a:r>
              <a:rPr lang="en-US" sz="3848" dirty="0">
                <a:solidFill>
                  <a:srgbClr val="310062"/>
                </a:solidFill>
                <a:latin typeface="Open Sans"/>
              </a:rPr>
              <a:t>Richland</a:t>
            </a:r>
          </a:p>
          <a:p>
            <a:pPr marL="1158347" lvl="1" indent="-742950">
              <a:lnSpc>
                <a:spcPts val="5387"/>
              </a:lnSpc>
              <a:buFont typeface="+mj-lt"/>
              <a:buAutoNum type="arabicPeriod"/>
            </a:pPr>
            <a:r>
              <a:rPr lang="en-US" sz="3848" dirty="0">
                <a:solidFill>
                  <a:srgbClr val="310062"/>
                </a:solidFill>
                <a:latin typeface="Open Sans"/>
              </a:rPr>
              <a:t>St. Joseph</a:t>
            </a:r>
          </a:p>
          <a:p>
            <a:pPr marL="1158347" lvl="1" indent="-742950">
              <a:lnSpc>
                <a:spcPts val="5387"/>
              </a:lnSpc>
              <a:buFont typeface="+mj-lt"/>
              <a:buAutoNum type="arabicPeriod"/>
            </a:pPr>
            <a:r>
              <a:rPr lang="en-US" sz="3848" dirty="0">
                <a:solidFill>
                  <a:srgbClr val="310062"/>
                </a:solidFill>
                <a:latin typeface="Open Sans"/>
              </a:rPr>
              <a:t>8</a:t>
            </a:r>
          </a:p>
          <a:p>
            <a:pPr marL="1158347" lvl="1" indent="-742950">
              <a:lnSpc>
                <a:spcPts val="5387"/>
              </a:lnSpc>
              <a:buFont typeface="+mj-lt"/>
              <a:buAutoNum type="arabicPeriod"/>
            </a:pPr>
            <a:r>
              <a:rPr lang="en-US" sz="3848" dirty="0">
                <a:solidFill>
                  <a:srgbClr val="310062"/>
                </a:solidFill>
                <a:latin typeface="Open Sans"/>
              </a:rPr>
              <a:t>6000 </a:t>
            </a:r>
          </a:p>
          <a:p>
            <a:pPr marL="1158347" lvl="1" indent="-742950">
              <a:lnSpc>
                <a:spcPts val="5387"/>
              </a:lnSpc>
              <a:buFont typeface="+mj-lt"/>
              <a:buAutoNum type="arabicPeriod"/>
            </a:pPr>
            <a:r>
              <a:rPr lang="en-US" sz="3848" dirty="0">
                <a:solidFill>
                  <a:srgbClr val="310062"/>
                </a:solidFill>
                <a:latin typeface="Open Sans"/>
              </a:rPr>
              <a:t>NORTON/CYNTHIANA</a:t>
            </a:r>
          </a:p>
          <a:p>
            <a:pPr marL="1158347" lvl="1" indent="-742950">
              <a:lnSpc>
                <a:spcPts val="5387"/>
              </a:lnSpc>
              <a:buFont typeface="+mj-lt"/>
              <a:buAutoNum type="arabicPeriod"/>
            </a:pPr>
            <a:r>
              <a:rPr lang="en-US" sz="3848" dirty="0">
                <a:solidFill>
                  <a:srgbClr val="310062"/>
                </a:solidFill>
                <a:latin typeface="Open Sans"/>
              </a:rPr>
              <a:t>University City</a:t>
            </a:r>
          </a:p>
          <a:p>
            <a:pPr marL="1158347" lvl="1" indent="-742950">
              <a:lnSpc>
                <a:spcPts val="5387"/>
              </a:lnSpc>
              <a:buFont typeface="+mj-lt"/>
              <a:buAutoNum type="arabicPeriod"/>
            </a:pPr>
            <a:r>
              <a:rPr lang="en-US" sz="3848" dirty="0">
                <a:solidFill>
                  <a:srgbClr val="310062"/>
                </a:solidFill>
                <a:latin typeface="Open Sans"/>
              </a:rPr>
              <a:t>St. Louis</a:t>
            </a:r>
          </a:p>
          <a:p>
            <a:pPr marL="843389" lvl="1" indent="-514350">
              <a:lnSpc>
                <a:spcPts val="4267"/>
              </a:lnSpc>
              <a:buFont typeface="+mj-lt"/>
              <a:buAutoNum type="arabicPeriod"/>
            </a:pPr>
            <a:r>
              <a:rPr lang="en-US" sz="3048" dirty="0">
                <a:solidFill>
                  <a:srgbClr val="310062"/>
                </a:solidFill>
                <a:latin typeface="Open Sans"/>
              </a:rPr>
              <a:t>Missouri is named after the Missouri Native American tribe. It comes from the word </a:t>
            </a:r>
            <a:r>
              <a:rPr lang="en-US" sz="3048" dirty="0" err="1">
                <a:solidFill>
                  <a:srgbClr val="310062"/>
                </a:solidFill>
                <a:latin typeface="Open Sans"/>
              </a:rPr>
              <a:t>ouemessourita</a:t>
            </a:r>
            <a:r>
              <a:rPr lang="en-US" sz="3048" dirty="0">
                <a:solidFill>
                  <a:srgbClr val="310062"/>
                </a:solidFill>
                <a:latin typeface="Open Sans"/>
              </a:rPr>
              <a:t>, which roughly translates to "wooden canoe people," or "those who have dugout canoes."</a:t>
            </a:r>
          </a:p>
          <a:p>
            <a:pPr marL="1158347" lvl="1" indent="-742950">
              <a:lnSpc>
                <a:spcPts val="5387"/>
              </a:lnSpc>
              <a:buFont typeface="+mj-lt"/>
              <a:buAutoNum type="arabicPeriod"/>
            </a:pPr>
            <a:r>
              <a:rPr lang="en-US" sz="3848" dirty="0">
                <a:solidFill>
                  <a:srgbClr val="310062"/>
                </a:solidFill>
                <a:latin typeface="Open Sans"/>
              </a:rPr>
              <a:t>True</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5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5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fade">
                                      <p:cBhvr>
                                        <p:cTn id="5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4994591" y="8732336"/>
            <a:ext cx="266700" cy="266700"/>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solidFill>
          </p:spPr>
        </p:sp>
      </p:grpSp>
      <p:sp>
        <p:nvSpPr>
          <p:cNvPr id="4" name="Freeform 4"/>
          <p:cNvSpPr/>
          <p:nvPr/>
        </p:nvSpPr>
        <p:spPr>
          <a:xfrm>
            <a:off x="0" y="101684"/>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5" name="TextBox 5"/>
          <p:cNvSpPr txBox="1"/>
          <p:nvPr/>
        </p:nvSpPr>
        <p:spPr>
          <a:xfrm>
            <a:off x="3329752" y="3590500"/>
            <a:ext cx="15186642" cy="5819542"/>
          </a:xfrm>
          <a:prstGeom prst="rect">
            <a:avLst/>
          </a:prstGeom>
        </p:spPr>
        <p:txBody>
          <a:bodyPr lIns="0" tIns="0" rIns="0" bIns="0" rtlCol="0" anchor="t">
            <a:spAutoFit/>
          </a:bodyPr>
          <a:lstStyle/>
          <a:p>
            <a:pPr algn="ctr">
              <a:lnSpc>
                <a:spcPts val="16868"/>
              </a:lnSpc>
            </a:pPr>
            <a:r>
              <a:rPr lang="en-US" sz="12049" dirty="0">
                <a:solidFill>
                  <a:srgbClr val="FFFFFF"/>
                </a:solidFill>
                <a:latin typeface="Josefin Sans Bold"/>
              </a:rPr>
              <a:t>Round Five</a:t>
            </a:r>
          </a:p>
          <a:p>
            <a:pPr algn="ctr">
              <a:lnSpc>
                <a:spcPts val="14489"/>
              </a:lnSpc>
            </a:pPr>
            <a:r>
              <a:rPr lang="en-US" sz="10349" dirty="0">
                <a:solidFill>
                  <a:srgbClr val="FFFFFF"/>
                </a:solidFill>
                <a:latin typeface="Josefin Sans Bold"/>
              </a:rPr>
              <a:t>Procurement Resources and Random Facts</a:t>
            </a:r>
          </a:p>
        </p:txBody>
      </p:sp>
      <p:sp>
        <p:nvSpPr>
          <p:cNvPr id="6" name="Freeform 6"/>
          <p:cNvSpPr/>
          <p:nvPr/>
        </p:nvSpPr>
        <p:spPr>
          <a:xfrm>
            <a:off x="102333" y="0"/>
            <a:ext cx="5745694" cy="6501492"/>
          </a:xfrm>
          <a:custGeom>
            <a:avLst/>
            <a:gdLst/>
            <a:ahLst/>
            <a:cxnLst/>
            <a:rect l="l" t="t" r="r" b="b"/>
            <a:pathLst>
              <a:path w="5745694" h="6501492">
                <a:moveTo>
                  <a:pt x="0" y="0"/>
                </a:moveTo>
                <a:lnTo>
                  <a:pt x="5745693" y="0"/>
                </a:lnTo>
                <a:lnTo>
                  <a:pt x="5745693" y="6501492"/>
                </a:lnTo>
                <a:lnTo>
                  <a:pt x="0" y="6501492"/>
                </a:lnTo>
                <a:lnTo>
                  <a:pt x="0" y="0"/>
                </a:lnTo>
                <a:close/>
              </a:path>
            </a:pathLst>
          </a:custGeom>
          <a:blipFill>
            <a:blip r:embed="rId3"/>
            <a:stretch>
              <a:fillRect/>
            </a:stretch>
          </a:blipFill>
        </p:spPr>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997027" y="7900569"/>
            <a:ext cx="2290973" cy="2386431"/>
          </a:xfrm>
          <a:custGeom>
            <a:avLst/>
            <a:gdLst/>
            <a:ahLst/>
            <a:cxnLst/>
            <a:rect l="l" t="t" r="r" b="b"/>
            <a:pathLst>
              <a:path w="2290973" h="2386431">
                <a:moveTo>
                  <a:pt x="0" y="0"/>
                </a:moveTo>
                <a:lnTo>
                  <a:pt x="2290973" y="0"/>
                </a:lnTo>
                <a:lnTo>
                  <a:pt x="2290973" y="2386431"/>
                </a:lnTo>
                <a:lnTo>
                  <a:pt x="0" y="2386431"/>
                </a:lnTo>
                <a:lnTo>
                  <a:pt x="0" y="0"/>
                </a:lnTo>
                <a:close/>
              </a:path>
            </a:pathLst>
          </a:custGeom>
          <a:blipFill>
            <a:blip r:embed="rId2"/>
            <a:stretch>
              <a:fillRect/>
            </a:stretch>
          </a:blipFill>
        </p:spPr>
      </p:sp>
      <p:sp>
        <p:nvSpPr>
          <p:cNvPr id="8" name="TextBox 8"/>
          <p:cNvSpPr txBox="1"/>
          <p:nvPr/>
        </p:nvSpPr>
        <p:spPr>
          <a:xfrm>
            <a:off x="515811"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5: Question 1</a:t>
            </a:r>
          </a:p>
        </p:txBody>
      </p:sp>
      <p:sp>
        <p:nvSpPr>
          <p:cNvPr id="9" name="TextBox 9"/>
          <p:cNvSpPr txBox="1"/>
          <p:nvPr/>
        </p:nvSpPr>
        <p:spPr>
          <a:xfrm>
            <a:off x="3184035" y="2988822"/>
            <a:ext cx="11919929" cy="5449156"/>
          </a:xfrm>
          <a:prstGeom prst="rect">
            <a:avLst/>
          </a:prstGeom>
        </p:spPr>
        <p:txBody>
          <a:bodyPr lIns="0" tIns="0" rIns="0" bIns="0" rtlCol="0" anchor="t">
            <a:spAutoFit/>
          </a:bodyPr>
          <a:lstStyle/>
          <a:p>
            <a:pPr algn="ctr">
              <a:lnSpc>
                <a:spcPts val="6189"/>
              </a:lnSpc>
              <a:spcBef>
                <a:spcPct val="0"/>
              </a:spcBef>
            </a:pPr>
            <a:r>
              <a:rPr lang="en-US" sz="4420" spc="397">
                <a:solidFill>
                  <a:srgbClr val="FFFFFF"/>
                </a:solidFill>
                <a:latin typeface="Hussar Bold"/>
              </a:rPr>
              <a:t>WHAT TYPE OF FACILITY (ABBREVIATED “DC”) RECEIVES PRODUCTS FROM VARIOUS MANUFACTURERS AND GROUPS THEM TO BE SHIPPED OFF TO THEIR FINAL DESTINATIONS (E.G., RETAILERS)?</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997027" y="7900569"/>
            <a:ext cx="2290973" cy="2386431"/>
          </a:xfrm>
          <a:custGeom>
            <a:avLst/>
            <a:gdLst/>
            <a:ahLst/>
            <a:cxnLst/>
            <a:rect l="l" t="t" r="r" b="b"/>
            <a:pathLst>
              <a:path w="2290973" h="2386431">
                <a:moveTo>
                  <a:pt x="0" y="0"/>
                </a:moveTo>
                <a:lnTo>
                  <a:pt x="2290973" y="0"/>
                </a:lnTo>
                <a:lnTo>
                  <a:pt x="2290973" y="2386431"/>
                </a:lnTo>
                <a:lnTo>
                  <a:pt x="0" y="2386431"/>
                </a:lnTo>
                <a:lnTo>
                  <a:pt x="0" y="0"/>
                </a:lnTo>
                <a:close/>
              </a:path>
            </a:pathLst>
          </a:custGeom>
          <a:blipFill>
            <a:blip r:embed="rId2"/>
            <a:stretch>
              <a:fillRect/>
            </a:stretch>
          </a:blipFill>
        </p:spPr>
      </p:sp>
      <p:sp>
        <p:nvSpPr>
          <p:cNvPr id="8" name="TextBox 8"/>
          <p:cNvSpPr txBox="1"/>
          <p:nvPr/>
        </p:nvSpPr>
        <p:spPr>
          <a:xfrm>
            <a:off x="515811"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5: Question 2</a:t>
            </a:r>
          </a:p>
        </p:txBody>
      </p:sp>
      <p:sp>
        <p:nvSpPr>
          <p:cNvPr id="9" name="TextBox 9"/>
          <p:cNvSpPr txBox="1"/>
          <p:nvPr/>
        </p:nvSpPr>
        <p:spPr>
          <a:xfrm>
            <a:off x="0" y="3467100"/>
            <a:ext cx="18288000" cy="2320174"/>
          </a:xfrm>
          <a:prstGeom prst="rect">
            <a:avLst/>
          </a:prstGeom>
        </p:spPr>
        <p:txBody>
          <a:bodyPr lIns="0" tIns="0" rIns="0" bIns="0" rtlCol="0" anchor="t">
            <a:spAutoFit/>
          </a:bodyPr>
          <a:lstStyle/>
          <a:p>
            <a:pPr algn="ctr">
              <a:lnSpc>
                <a:spcPts val="6189"/>
              </a:lnSpc>
              <a:spcBef>
                <a:spcPct val="0"/>
              </a:spcBef>
            </a:pPr>
            <a:r>
              <a:rPr lang="en-US" sz="4420" spc="397" dirty="0">
                <a:solidFill>
                  <a:srgbClr val="FFFFFF"/>
                </a:solidFill>
                <a:latin typeface="Hussar Bold"/>
              </a:rPr>
              <a:t>ACCORDING TO THE NIGP WEBSITE WHAT WAS THE U.S. STATE AND LOCAL ANNUAL GOVERNMENT SPEND IN 2019?</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997027" y="7900569"/>
            <a:ext cx="2290973" cy="2386431"/>
          </a:xfrm>
          <a:custGeom>
            <a:avLst/>
            <a:gdLst/>
            <a:ahLst/>
            <a:cxnLst/>
            <a:rect l="l" t="t" r="r" b="b"/>
            <a:pathLst>
              <a:path w="2290973" h="2386431">
                <a:moveTo>
                  <a:pt x="0" y="0"/>
                </a:moveTo>
                <a:lnTo>
                  <a:pt x="2290973" y="0"/>
                </a:lnTo>
                <a:lnTo>
                  <a:pt x="2290973" y="2386431"/>
                </a:lnTo>
                <a:lnTo>
                  <a:pt x="0" y="2386431"/>
                </a:lnTo>
                <a:lnTo>
                  <a:pt x="0" y="0"/>
                </a:lnTo>
                <a:close/>
              </a:path>
            </a:pathLst>
          </a:custGeom>
          <a:blipFill>
            <a:blip r:embed="rId2"/>
            <a:stretch>
              <a:fillRect/>
            </a:stretch>
          </a:blipFill>
        </p:spPr>
      </p:sp>
      <p:sp>
        <p:nvSpPr>
          <p:cNvPr id="8" name="TextBox 8"/>
          <p:cNvSpPr txBox="1"/>
          <p:nvPr/>
        </p:nvSpPr>
        <p:spPr>
          <a:xfrm>
            <a:off x="515811"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5: Question 3</a:t>
            </a:r>
          </a:p>
        </p:txBody>
      </p:sp>
      <p:sp>
        <p:nvSpPr>
          <p:cNvPr id="9" name="TextBox 9"/>
          <p:cNvSpPr txBox="1"/>
          <p:nvPr/>
        </p:nvSpPr>
        <p:spPr>
          <a:xfrm>
            <a:off x="0" y="3521968"/>
            <a:ext cx="18288000" cy="3071614"/>
          </a:xfrm>
          <a:prstGeom prst="rect">
            <a:avLst/>
          </a:prstGeom>
        </p:spPr>
        <p:txBody>
          <a:bodyPr lIns="0" tIns="0" rIns="0" bIns="0" rtlCol="0" anchor="t">
            <a:spAutoFit/>
          </a:bodyPr>
          <a:lstStyle/>
          <a:p>
            <a:pPr algn="ctr">
              <a:lnSpc>
                <a:spcPts val="12348"/>
              </a:lnSpc>
              <a:spcBef>
                <a:spcPct val="0"/>
              </a:spcBef>
            </a:pPr>
            <a:r>
              <a:rPr lang="en-US" sz="8820" spc="793">
                <a:solidFill>
                  <a:srgbClr val="FFFFFF"/>
                </a:solidFill>
                <a:latin typeface="Hussar Bold"/>
              </a:rPr>
              <a:t>WHAT DOES NASPO STAND FOR?</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997027" y="7900569"/>
            <a:ext cx="2290973" cy="2386431"/>
          </a:xfrm>
          <a:custGeom>
            <a:avLst/>
            <a:gdLst/>
            <a:ahLst/>
            <a:cxnLst/>
            <a:rect l="l" t="t" r="r" b="b"/>
            <a:pathLst>
              <a:path w="2290973" h="2386431">
                <a:moveTo>
                  <a:pt x="0" y="0"/>
                </a:moveTo>
                <a:lnTo>
                  <a:pt x="2290973" y="0"/>
                </a:lnTo>
                <a:lnTo>
                  <a:pt x="2290973" y="2386431"/>
                </a:lnTo>
                <a:lnTo>
                  <a:pt x="0" y="2386431"/>
                </a:lnTo>
                <a:lnTo>
                  <a:pt x="0" y="0"/>
                </a:lnTo>
                <a:close/>
              </a:path>
            </a:pathLst>
          </a:custGeom>
          <a:blipFill>
            <a:blip r:embed="rId2"/>
            <a:stretch>
              <a:fillRect/>
            </a:stretch>
          </a:blipFill>
        </p:spPr>
      </p:sp>
      <p:sp>
        <p:nvSpPr>
          <p:cNvPr id="8" name="TextBox 8"/>
          <p:cNvSpPr txBox="1"/>
          <p:nvPr/>
        </p:nvSpPr>
        <p:spPr>
          <a:xfrm>
            <a:off x="515811"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5: Question 4</a:t>
            </a:r>
          </a:p>
        </p:txBody>
      </p:sp>
      <p:sp>
        <p:nvSpPr>
          <p:cNvPr id="9" name="TextBox 9"/>
          <p:cNvSpPr txBox="1"/>
          <p:nvPr/>
        </p:nvSpPr>
        <p:spPr>
          <a:xfrm>
            <a:off x="0" y="3771900"/>
            <a:ext cx="18288000" cy="2583291"/>
          </a:xfrm>
          <a:prstGeom prst="rect">
            <a:avLst/>
          </a:prstGeom>
        </p:spPr>
        <p:txBody>
          <a:bodyPr lIns="0" tIns="0" rIns="0" bIns="0" rtlCol="0" anchor="t">
            <a:spAutoFit/>
          </a:bodyPr>
          <a:lstStyle/>
          <a:p>
            <a:pPr algn="ctr">
              <a:lnSpc>
                <a:spcPts val="10388"/>
              </a:lnSpc>
              <a:spcBef>
                <a:spcPct val="0"/>
              </a:spcBef>
            </a:pPr>
            <a:r>
              <a:rPr lang="en-US" sz="7420" spc="667" dirty="0">
                <a:solidFill>
                  <a:srgbClr val="FFFFFF"/>
                </a:solidFill>
                <a:latin typeface="Hussar Bold"/>
              </a:rPr>
              <a:t>WHERE IS THE HEADQUARTERS FOR SOURCEWELL?</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997027" y="7900569"/>
            <a:ext cx="2290973" cy="2386431"/>
          </a:xfrm>
          <a:custGeom>
            <a:avLst/>
            <a:gdLst/>
            <a:ahLst/>
            <a:cxnLst/>
            <a:rect l="l" t="t" r="r" b="b"/>
            <a:pathLst>
              <a:path w="2290973" h="2386431">
                <a:moveTo>
                  <a:pt x="0" y="0"/>
                </a:moveTo>
                <a:lnTo>
                  <a:pt x="2290973" y="0"/>
                </a:lnTo>
                <a:lnTo>
                  <a:pt x="2290973" y="2386431"/>
                </a:lnTo>
                <a:lnTo>
                  <a:pt x="0" y="2386431"/>
                </a:lnTo>
                <a:lnTo>
                  <a:pt x="0" y="0"/>
                </a:lnTo>
                <a:close/>
              </a:path>
            </a:pathLst>
          </a:custGeom>
          <a:blipFill>
            <a:blip r:embed="rId2"/>
            <a:stretch>
              <a:fillRect/>
            </a:stretch>
          </a:blipFill>
        </p:spPr>
      </p:sp>
      <p:sp>
        <p:nvSpPr>
          <p:cNvPr id="8" name="TextBox 8"/>
          <p:cNvSpPr txBox="1"/>
          <p:nvPr/>
        </p:nvSpPr>
        <p:spPr>
          <a:xfrm>
            <a:off x="515811"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5: Question 5</a:t>
            </a:r>
          </a:p>
        </p:txBody>
      </p:sp>
      <p:sp>
        <p:nvSpPr>
          <p:cNvPr id="9" name="TextBox 9"/>
          <p:cNvSpPr txBox="1"/>
          <p:nvPr/>
        </p:nvSpPr>
        <p:spPr>
          <a:xfrm>
            <a:off x="0" y="2560209"/>
            <a:ext cx="18288000" cy="5212191"/>
          </a:xfrm>
          <a:prstGeom prst="rect">
            <a:avLst/>
          </a:prstGeom>
        </p:spPr>
        <p:txBody>
          <a:bodyPr lIns="0" tIns="0" rIns="0" bIns="0" rtlCol="0" anchor="t">
            <a:spAutoFit/>
          </a:bodyPr>
          <a:lstStyle/>
          <a:p>
            <a:pPr algn="ctr">
              <a:lnSpc>
                <a:spcPts val="10388"/>
              </a:lnSpc>
              <a:spcBef>
                <a:spcPct val="0"/>
              </a:spcBef>
            </a:pPr>
            <a:r>
              <a:rPr lang="en-US" sz="7420" spc="667">
                <a:solidFill>
                  <a:srgbClr val="FFFFFF"/>
                </a:solidFill>
                <a:latin typeface="Hussar Bold"/>
              </a:rPr>
              <a:t>WHAT IS THE NAME OF THE FREE WEBSITE TO SEARCH COOPERATIVE CONTRACT FOR GOVERNMENTS?</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997027" y="7900569"/>
            <a:ext cx="2290973" cy="2386431"/>
          </a:xfrm>
          <a:custGeom>
            <a:avLst/>
            <a:gdLst/>
            <a:ahLst/>
            <a:cxnLst/>
            <a:rect l="l" t="t" r="r" b="b"/>
            <a:pathLst>
              <a:path w="2290973" h="2386431">
                <a:moveTo>
                  <a:pt x="0" y="0"/>
                </a:moveTo>
                <a:lnTo>
                  <a:pt x="2290973" y="0"/>
                </a:lnTo>
                <a:lnTo>
                  <a:pt x="2290973" y="2386431"/>
                </a:lnTo>
                <a:lnTo>
                  <a:pt x="0" y="2386431"/>
                </a:lnTo>
                <a:lnTo>
                  <a:pt x="0" y="0"/>
                </a:lnTo>
                <a:close/>
              </a:path>
            </a:pathLst>
          </a:custGeom>
          <a:blipFill>
            <a:blip r:embed="rId2"/>
            <a:stretch>
              <a:fillRect/>
            </a:stretch>
          </a:blipFill>
        </p:spPr>
      </p:sp>
      <p:sp>
        <p:nvSpPr>
          <p:cNvPr id="8" name="TextBox 8"/>
          <p:cNvSpPr txBox="1"/>
          <p:nvPr/>
        </p:nvSpPr>
        <p:spPr>
          <a:xfrm>
            <a:off x="449202"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5: Question 6</a:t>
            </a:r>
          </a:p>
        </p:txBody>
      </p:sp>
      <p:sp>
        <p:nvSpPr>
          <p:cNvPr id="9" name="TextBox 9"/>
          <p:cNvSpPr txBox="1"/>
          <p:nvPr/>
        </p:nvSpPr>
        <p:spPr>
          <a:xfrm>
            <a:off x="0" y="2560209"/>
            <a:ext cx="18288000" cy="5212191"/>
          </a:xfrm>
          <a:prstGeom prst="rect">
            <a:avLst/>
          </a:prstGeom>
        </p:spPr>
        <p:txBody>
          <a:bodyPr lIns="0" tIns="0" rIns="0" bIns="0" rtlCol="0" anchor="t">
            <a:spAutoFit/>
          </a:bodyPr>
          <a:lstStyle/>
          <a:p>
            <a:pPr algn="ctr">
              <a:lnSpc>
                <a:spcPts val="10388"/>
              </a:lnSpc>
              <a:spcBef>
                <a:spcPct val="0"/>
              </a:spcBef>
            </a:pPr>
            <a:r>
              <a:rPr lang="en-US" sz="7420" spc="667">
                <a:solidFill>
                  <a:srgbClr val="FFFFFF"/>
                </a:solidFill>
                <a:latin typeface="Hussar Bold"/>
              </a:rPr>
              <a:t>WHAT ASSOCIATION CREATED THE ROADMAP TO A COOPERATIVE PROCUREMENT STRATEGY?</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997027" y="7900569"/>
            <a:ext cx="2290973" cy="2386431"/>
          </a:xfrm>
          <a:custGeom>
            <a:avLst/>
            <a:gdLst/>
            <a:ahLst/>
            <a:cxnLst/>
            <a:rect l="l" t="t" r="r" b="b"/>
            <a:pathLst>
              <a:path w="2290973" h="2386431">
                <a:moveTo>
                  <a:pt x="0" y="0"/>
                </a:moveTo>
                <a:lnTo>
                  <a:pt x="2290973" y="0"/>
                </a:lnTo>
                <a:lnTo>
                  <a:pt x="2290973" y="2386431"/>
                </a:lnTo>
                <a:lnTo>
                  <a:pt x="0" y="2386431"/>
                </a:lnTo>
                <a:lnTo>
                  <a:pt x="0" y="0"/>
                </a:lnTo>
                <a:close/>
              </a:path>
            </a:pathLst>
          </a:custGeom>
          <a:blipFill>
            <a:blip r:embed="rId2"/>
            <a:stretch>
              <a:fillRect/>
            </a:stretch>
          </a:blipFill>
        </p:spPr>
      </p:sp>
      <p:sp>
        <p:nvSpPr>
          <p:cNvPr id="8" name="TextBox 8"/>
          <p:cNvSpPr txBox="1"/>
          <p:nvPr/>
        </p:nvSpPr>
        <p:spPr>
          <a:xfrm>
            <a:off x="449202"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5: Question 7</a:t>
            </a:r>
          </a:p>
        </p:txBody>
      </p:sp>
      <p:sp>
        <p:nvSpPr>
          <p:cNvPr id="9" name="TextBox 9"/>
          <p:cNvSpPr txBox="1"/>
          <p:nvPr/>
        </p:nvSpPr>
        <p:spPr>
          <a:xfrm>
            <a:off x="0" y="2598309"/>
            <a:ext cx="18288000" cy="6119111"/>
          </a:xfrm>
          <a:prstGeom prst="rect">
            <a:avLst/>
          </a:prstGeom>
        </p:spPr>
        <p:txBody>
          <a:bodyPr lIns="0" tIns="0" rIns="0" bIns="0" rtlCol="0" anchor="t">
            <a:spAutoFit/>
          </a:bodyPr>
          <a:lstStyle/>
          <a:p>
            <a:pPr algn="ctr">
              <a:lnSpc>
                <a:spcPts val="8008"/>
              </a:lnSpc>
              <a:spcBef>
                <a:spcPct val="0"/>
              </a:spcBef>
            </a:pPr>
            <a:r>
              <a:rPr lang="en-US" sz="5720" spc="514" dirty="0">
                <a:solidFill>
                  <a:srgbClr val="FFFFFF"/>
                </a:solidFill>
                <a:latin typeface="Hussar Bold"/>
              </a:rPr>
              <a:t>IN THE 1998 FILM ARMEGEDDON, WHO SAID, “YOU KNOW WE’RE SITTING ON FOUR MILLION POUNDS OF FUEL, ONE NUCLEAR WEAPON AND A THING THAT HAS 270,000 MOVING PARTS BUILT BY THE LOWEST BIDDER”?</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997027" y="7900569"/>
            <a:ext cx="2290973" cy="2386431"/>
          </a:xfrm>
          <a:custGeom>
            <a:avLst/>
            <a:gdLst/>
            <a:ahLst/>
            <a:cxnLst/>
            <a:rect l="l" t="t" r="r" b="b"/>
            <a:pathLst>
              <a:path w="2290973" h="2386431">
                <a:moveTo>
                  <a:pt x="0" y="0"/>
                </a:moveTo>
                <a:lnTo>
                  <a:pt x="2290973" y="0"/>
                </a:lnTo>
                <a:lnTo>
                  <a:pt x="2290973" y="2386431"/>
                </a:lnTo>
                <a:lnTo>
                  <a:pt x="0" y="2386431"/>
                </a:lnTo>
                <a:lnTo>
                  <a:pt x="0" y="0"/>
                </a:lnTo>
                <a:close/>
              </a:path>
            </a:pathLst>
          </a:custGeom>
          <a:blipFill>
            <a:blip r:embed="rId2"/>
            <a:stretch>
              <a:fillRect/>
            </a:stretch>
          </a:blipFill>
        </p:spPr>
      </p:sp>
      <p:sp>
        <p:nvSpPr>
          <p:cNvPr id="8" name="TextBox 8"/>
          <p:cNvSpPr txBox="1"/>
          <p:nvPr/>
        </p:nvSpPr>
        <p:spPr>
          <a:xfrm>
            <a:off x="449202"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5: Question 8</a:t>
            </a:r>
          </a:p>
        </p:txBody>
      </p:sp>
      <p:sp>
        <p:nvSpPr>
          <p:cNvPr id="9" name="TextBox 9"/>
          <p:cNvSpPr txBox="1"/>
          <p:nvPr/>
        </p:nvSpPr>
        <p:spPr>
          <a:xfrm>
            <a:off x="0" y="2598309"/>
            <a:ext cx="18288000" cy="5007720"/>
          </a:xfrm>
          <a:prstGeom prst="rect">
            <a:avLst/>
          </a:prstGeom>
        </p:spPr>
        <p:txBody>
          <a:bodyPr lIns="0" tIns="0" rIns="0" bIns="0" rtlCol="0" anchor="t">
            <a:spAutoFit/>
          </a:bodyPr>
          <a:lstStyle/>
          <a:p>
            <a:pPr algn="ctr">
              <a:lnSpc>
                <a:spcPts val="8008"/>
              </a:lnSpc>
              <a:spcBef>
                <a:spcPct val="0"/>
              </a:spcBef>
            </a:pPr>
            <a:r>
              <a:rPr lang="en-US" sz="5720" spc="514">
                <a:solidFill>
                  <a:srgbClr val="FFFFFF"/>
                </a:solidFill>
                <a:latin typeface="Hussar Bold"/>
              </a:rPr>
              <a:t>BAKERS COULDN'T KEEP UP WITH DEMAND FOR THE NEW ADVENTUREFULS, CREATING A 2022 SUPPLY CHAIN SHORTAGE FOR WHAT SEASONAL COOKIE BRAND?</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997027" y="7900569"/>
            <a:ext cx="2290973" cy="2386431"/>
          </a:xfrm>
          <a:custGeom>
            <a:avLst/>
            <a:gdLst/>
            <a:ahLst/>
            <a:cxnLst/>
            <a:rect l="l" t="t" r="r" b="b"/>
            <a:pathLst>
              <a:path w="2290973" h="2386431">
                <a:moveTo>
                  <a:pt x="0" y="0"/>
                </a:moveTo>
                <a:lnTo>
                  <a:pt x="2290973" y="0"/>
                </a:lnTo>
                <a:lnTo>
                  <a:pt x="2290973" y="2386431"/>
                </a:lnTo>
                <a:lnTo>
                  <a:pt x="0" y="2386431"/>
                </a:lnTo>
                <a:lnTo>
                  <a:pt x="0" y="0"/>
                </a:lnTo>
                <a:close/>
              </a:path>
            </a:pathLst>
          </a:custGeom>
          <a:blipFill>
            <a:blip r:embed="rId2"/>
            <a:stretch>
              <a:fillRect/>
            </a:stretch>
          </a:blipFill>
        </p:spPr>
      </p:sp>
      <p:sp>
        <p:nvSpPr>
          <p:cNvPr id="8" name="TextBox 8"/>
          <p:cNvSpPr txBox="1"/>
          <p:nvPr/>
        </p:nvSpPr>
        <p:spPr>
          <a:xfrm>
            <a:off x="449202"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5: Question 9</a:t>
            </a:r>
          </a:p>
        </p:txBody>
      </p:sp>
      <p:sp>
        <p:nvSpPr>
          <p:cNvPr id="9" name="TextBox 9"/>
          <p:cNvSpPr txBox="1"/>
          <p:nvPr/>
        </p:nvSpPr>
        <p:spPr>
          <a:xfrm>
            <a:off x="0" y="2892849"/>
            <a:ext cx="18288000" cy="5007720"/>
          </a:xfrm>
          <a:prstGeom prst="rect">
            <a:avLst/>
          </a:prstGeom>
        </p:spPr>
        <p:txBody>
          <a:bodyPr lIns="0" tIns="0" rIns="0" bIns="0" rtlCol="0" anchor="t">
            <a:spAutoFit/>
          </a:bodyPr>
          <a:lstStyle/>
          <a:p>
            <a:pPr algn="ctr">
              <a:lnSpc>
                <a:spcPts val="8008"/>
              </a:lnSpc>
              <a:spcBef>
                <a:spcPct val="0"/>
              </a:spcBef>
            </a:pPr>
            <a:r>
              <a:rPr lang="en-US" sz="5720" spc="514" dirty="0">
                <a:solidFill>
                  <a:srgbClr val="FFFFFF"/>
                </a:solidFill>
                <a:latin typeface="Hussar Bold"/>
              </a:rPr>
              <a:t>THE SEALED AIR CORPORATION HAS MADE MANY MILLIONS OF DOLLARS THROUGH WHAT TRADEMARKED SHIPPING SUPPORT AID THAT WAS FIRST CREATED IN 1957?</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5997027" y="7900569"/>
            <a:ext cx="2290973" cy="2386431"/>
          </a:xfrm>
          <a:custGeom>
            <a:avLst/>
            <a:gdLst/>
            <a:ahLst/>
            <a:cxnLst/>
            <a:rect l="l" t="t" r="r" b="b"/>
            <a:pathLst>
              <a:path w="2290973" h="2386431">
                <a:moveTo>
                  <a:pt x="0" y="0"/>
                </a:moveTo>
                <a:lnTo>
                  <a:pt x="2290973" y="0"/>
                </a:lnTo>
                <a:lnTo>
                  <a:pt x="2290973" y="2386431"/>
                </a:lnTo>
                <a:lnTo>
                  <a:pt x="0" y="2386431"/>
                </a:lnTo>
                <a:lnTo>
                  <a:pt x="0" y="0"/>
                </a:lnTo>
                <a:close/>
              </a:path>
            </a:pathLst>
          </a:custGeom>
          <a:blipFill>
            <a:blip r:embed="rId2"/>
            <a:stretch>
              <a:fillRect/>
            </a:stretch>
          </a:blipFill>
        </p:spPr>
      </p:sp>
      <p:sp>
        <p:nvSpPr>
          <p:cNvPr id="8" name="TextBox 8"/>
          <p:cNvSpPr txBox="1"/>
          <p:nvPr/>
        </p:nvSpPr>
        <p:spPr>
          <a:xfrm>
            <a:off x="449202"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5: Question 10</a:t>
            </a:r>
          </a:p>
        </p:txBody>
      </p:sp>
      <p:sp>
        <p:nvSpPr>
          <p:cNvPr id="9" name="TextBox 9"/>
          <p:cNvSpPr txBox="1"/>
          <p:nvPr/>
        </p:nvSpPr>
        <p:spPr>
          <a:xfrm>
            <a:off x="0" y="2550199"/>
            <a:ext cx="18288000" cy="5506123"/>
          </a:xfrm>
          <a:prstGeom prst="rect">
            <a:avLst/>
          </a:prstGeom>
        </p:spPr>
        <p:txBody>
          <a:bodyPr lIns="0" tIns="0" rIns="0" bIns="0" rtlCol="0" anchor="t">
            <a:spAutoFit/>
          </a:bodyPr>
          <a:lstStyle/>
          <a:p>
            <a:pPr algn="ctr">
              <a:lnSpc>
                <a:spcPts val="7168"/>
              </a:lnSpc>
              <a:spcBef>
                <a:spcPct val="0"/>
              </a:spcBef>
            </a:pPr>
            <a:r>
              <a:rPr lang="en-US" sz="5120" spc="460" dirty="0">
                <a:solidFill>
                  <a:srgbClr val="FFFFFF"/>
                </a:solidFill>
                <a:latin typeface="Hussar Bold"/>
              </a:rPr>
              <a:t>A FORM OF PARETO ANALYSIS APPLIED TO A GROUP OF PRODUCTS IN ORDER TO APPLY SELECTIVE INVENTORY MANAGEMENT CONTROLS IS ___ ANALYSIS. FILL IN THE THREE-LETTER BLANK, WHICH THE JACKSON 5 ONCE SAID “IT’S EASY AS ___.”</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0" y="0"/>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3" name="TextBox 3"/>
          <p:cNvSpPr txBox="1"/>
          <p:nvPr/>
        </p:nvSpPr>
        <p:spPr>
          <a:xfrm>
            <a:off x="3728006" y="-159185"/>
            <a:ext cx="10732813" cy="2118595"/>
          </a:xfrm>
          <a:prstGeom prst="rect">
            <a:avLst/>
          </a:prstGeom>
        </p:spPr>
        <p:txBody>
          <a:bodyPr lIns="0" tIns="0" rIns="0" bIns="0" rtlCol="0" anchor="t">
            <a:spAutoFit/>
          </a:bodyPr>
          <a:lstStyle/>
          <a:p>
            <a:pPr algn="ctr">
              <a:lnSpc>
                <a:spcPts val="17185"/>
              </a:lnSpc>
            </a:pPr>
            <a:r>
              <a:rPr lang="en-US" sz="12275">
                <a:solidFill>
                  <a:srgbClr val="FFFFFF"/>
                </a:solidFill>
                <a:latin typeface="Playlist Script"/>
              </a:rPr>
              <a:t>Round Six Answers:</a:t>
            </a:r>
          </a:p>
        </p:txBody>
      </p:sp>
      <p:sp>
        <p:nvSpPr>
          <p:cNvPr id="4" name="Freeform 4"/>
          <p:cNvSpPr/>
          <p:nvPr/>
        </p:nvSpPr>
        <p:spPr>
          <a:xfrm>
            <a:off x="635613" y="2142009"/>
            <a:ext cx="17448536" cy="7839486"/>
          </a:xfrm>
          <a:custGeom>
            <a:avLst/>
            <a:gdLst/>
            <a:ahLst/>
            <a:cxnLst/>
            <a:rect l="l" t="t" r="r" b="b"/>
            <a:pathLst>
              <a:path w="17448536" h="7839486">
                <a:moveTo>
                  <a:pt x="0" y="0"/>
                </a:moveTo>
                <a:lnTo>
                  <a:pt x="17448536" y="0"/>
                </a:lnTo>
                <a:lnTo>
                  <a:pt x="17448536" y="7839487"/>
                </a:lnTo>
                <a:lnTo>
                  <a:pt x="0" y="7839487"/>
                </a:lnTo>
                <a:lnTo>
                  <a:pt x="0" y="0"/>
                </a:lnTo>
                <a:close/>
              </a:path>
            </a:pathLst>
          </a:custGeom>
          <a:blipFill>
            <a:blip r:embed="rId3"/>
            <a:stretch>
              <a:fillRect t="-20753" b="-20753"/>
            </a:stretch>
          </a:blipFill>
        </p:spPr>
      </p:sp>
      <p:sp>
        <p:nvSpPr>
          <p:cNvPr id="5" name="TextBox 5"/>
          <p:cNvSpPr txBox="1"/>
          <p:nvPr/>
        </p:nvSpPr>
        <p:spPr>
          <a:xfrm>
            <a:off x="635613" y="2237703"/>
            <a:ext cx="16917599" cy="8264250"/>
          </a:xfrm>
          <a:prstGeom prst="rect">
            <a:avLst/>
          </a:prstGeom>
        </p:spPr>
        <p:txBody>
          <a:bodyPr lIns="0" tIns="0" rIns="0" bIns="0" rtlCol="0" anchor="t">
            <a:spAutoFit/>
          </a:bodyPr>
          <a:lstStyle/>
          <a:p>
            <a:pPr marL="1158347" lvl="1" indent="-742950">
              <a:lnSpc>
                <a:spcPts val="5387"/>
              </a:lnSpc>
              <a:buFont typeface="+mj-lt"/>
              <a:buAutoNum type="arabicPeriod"/>
            </a:pPr>
            <a:r>
              <a:rPr lang="en-US" sz="3848" dirty="0">
                <a:solidFill>
                  <a:srgbClr val="310062"/>
                </a:solidFill>
                <a:latin typeface="Open Sans"/>
              </a:rPr>
              <a:t>Distribution Center</a:t>
            </a:r>
          </a:p>
          <a:p>
            <a:pPr marL="1158347" lvl="1" indent="-742950">
              <a:lnSpc>
                <a:spcPts val="5387"/>
              </a:lnSpc>
              <a:buFont typeface="+mj-lt"/>
              <a:buAutoNum type="arabicPeriod"/>
            </a:pPr>
            <a:r>
              <a:rPr lang="en-US" sz="3848" dirty="0">
                <a:solidFill>
                  <a:srgbClr val="310062"/>
                </a:solidFill>
                <a:latin typeface="Open Sans"/>
              </a:rPr>
              <a:t> 4.5 Trillion Dollars</a:t>
            </a:r>
          </a:p>
          <a:p>
            <a:pPr marL="1158347" lvl="1" indent="-742950">
              <a:lnSpc>
                <a:spcPts val="5387"/>
              </a:lnSpc>
              <a:buFont typeface="+mj-lt"/>
              <a:buAutoNum type="arabicPeriod"/>
            </a:pPr>
            <a:r>
              <a:rPr lang="en-US" sz="3848" dirty="0">
                <a:solidFill>
                  <a:srgbClr val="310062"/>
                </a:solidFill>
                <a:latin typeface="Open Sans"/>
              </a:rPr>
              <a:t> NATIONAL ASSOCATION OF STATE PROCUREMENT OFFICIALS</a:t>
            </a:r>
          </a:p>
          <a:p>
            <a:pPr marL="1158347" lvl="1" indent="-742950">
              <a:lnSpc>
                <a:spcPts val="5387"/>
              </a:lnSpc>
              <a:buFont typeface="+mj-lt"/>
              <a:buAutoNum type="arabicPeriod"/>
            </a:pPr>
            <a:r>
              <a:rPr lang="en-US" sz="3848" dirty="0">
                <a:solidFill>
                  <a:srgbClr val="310062"/>
                </a:solidFill>
                <a:latin typeface="Open Sans"/>
              </a:rPr>
              <a:t> Staples, MN</a:t>
            </a:r>
          </a:p>
          <a:p>
            <a:pPr marL="1158347" lvl="1" indent="-742950">
              <a:lnSpc>
                <a:spcPts val="5387"/>
              </a:lnSpc>
              <a:buFont typeface="+mj-lt"/>
              <a:buAutoNum type="arabicPeriod"/>
            </a:pPr>
            <a:r>
              <a:rPr lang="en-US" sz="3848" dirty="0">
                <a:solidFill>
                  <a:srgbClr val="310062"/>
                </a:solidFill>
                <a:latin typeface="Open Sans"/>
              </a:rPr>
              <a:t> Answer: Pavilion </a:t>
            </a:r>
            <a:r>
              <a:rPr lang="en-US" sz="3848" u="sng" dirty="0">
                <a:solidFill>
                  <a:srgbClr val="310062"/>
                </a:solidFill>
                <a:latin typeface="Open Sans"/>
                <a:hlinkClick r:id="rId4" tooltip="https://www.withpavilion.com/"/>
              </a:rPr>
              <a:t>https://www.withpavilion.com/</a:t>
            </a:r>
            <a:r>
              <a:rPr lang="en-US" sz="3848" dirty="0">
                <a:solidFill>
                  <a:srgbClr val="310062"/>
                </a:solidFill>
                <a:latin typeface="Open Sans"/>
              </a:rPr>
              <a:t> </a:t>
            </a:r>
          </a:p>
          <a:p>
            <a:pPr marL="1158347" lvl="1" indent="-742950">
              <a:lnSpc>
                <a:spcPts val="5387"/>
              </a:lnSpc>
              <a:buFont typeface="+mj-lt"/>
              <a:buAutoNum type="arabicPeriod"/>
            </a:pPr>
            <a:r>
              <a:rPr lang="en-US" sz="3848" dirty="0">
                <a:solidFill>
                  <a:srgbClr val="310062"/>
                </a:solidFill>
                <a:latin typeface="Open Sans"/>
              </a:rPr>
              <a:t> NCPP – the professional association for cooperative procurement</a:t>
            </a:r>
            <a:r>
              <a:rPr lang="en-US" sz="3848" u="sng" dirty="0">
                <a:solidFill>
                  <a:srgbClr val="310062"/>
                </a:solidFill>
                <a:latin typeface="Open Sans"/>
                <a:hlinkClick r:id="rId5" tooltip="https://www.ncppassociation.org/"/>
              </a:rPr>
              <a:t>https://www.ncppassociation.org/</a:t>
            </a:r>
            <a:r>
              <a:rPr lang="en-US" sz="3848" dirty="0">
                <a:solidFill>
                  <a:srgbClr val="310062"/>
                </a:solidFill>
                <a:latin typeface="Open Sans"/>
              </a:rPr>
              <a:t> </a:t>
            </a:r>
          </a:p>
          <a:p>
            <a:pPr marL="1158347" lvl="1" indent="-742950">
              <a:lnSpc>
                <a:spcPts val="5387"/>
              </a:lnSpc>
              <a:buFont typeface="+mj-lt"/>
              <a:buAutoNum type="arabicPeriod"/>
            </a:pPr>
            <a:r>
              <a:rPr lang="en-US" sz="3848" u="sng" dirty="0">
                <a:solidFill>
                  <a:srgbClr val="310062"/>
                </a:solidFill>
                <a:latin typeface="Open Sans"/>
                <a:hlinkClick r:id="rId6" tooltip="https://www.google.com/re,good%2C%20doesn"/>
              </a:rPr>
              <a:t>Steve Buscemi as </a:t>
            </a:r>
            <a:r>
              <a:rPr lang="en-US" sz="3848" u="sng" dirty="0" err="1">
                <a:solidFill>
                  <a:srgbClr val="310062"/>
                </a:solidFill>
                <a:latin typeface="Open Sans"/>
                <a:hlinkClick r:id="rId6" tooltip="https://www.google.com/re,good%2C%20doesn"/>
              </a:rPr>
              <a:t>Rockhound</a:t>
            </a:r>
            <a:r>
              <a:rPr lang="en-US" sz="3848" u="sng" dirty="0">
                <a:solidFill>
                  <a:srgbClr val="310062"/>
                </a:solidFill>
                <a:latin typeface="Open Sans"/>
                <a:hlinkClick r:id="rId6" tooltip="https://www.google.com/re,good%2C%20doesn"/>
              </a:rPr>
              <a:t> - Armageddon (1998) - IMDb</a:t>
            </a:r>
          </a:p>
          <a:p>
            <a:pPr marL="1158347" lvl="1" indent="-742950">
              <a:lnSpc>
                <a:spcPts val="5387"/>
              </a:lnSpc>
              <a:buFont typeface="+mj-lt"/>
              <a:buAutoNum type="arabicPeriod"/>
            </a:pPr>
            <a:r>
              <a:rPr lang="en-US" sz="3848" dirty="0">
                <a:solidFill>
                  <a:srgbClr val="310062"/>
                </a:solidFill>
                <a:latin typeface="Open Sans"/>
              </a:rPr>
              <a:t>Girl Scout Cookies</a:t>
            </a:r>
          </a:p>
          <a:p>
            <a:pPr marL="1158347" lvl="1" indent="-742950">
              <a:lnSpc>
                <a:spcPts val="5387"/>
              </a:lnSpc>
              <a:buFont typeface="+mj-lt"/>
              <a:buAutoNum type="arabicPeriod"/>
            </a:pPr>
            <a:r>
              <a:rPr lang="en-US" sz="3848" dirty="0">
                <a:solidFill>
                  <a:srgbClr val="310062"/>
                </a:solidFill>
                <a:latin typeface="Open Sans"/>
              </a:rPr>
              <a:t> Bubble Wrap</a:t>
            </a:r>
          </a:p>
          <a:p>
            <a:pPr marL="1158347" lvl="1" indent="-742950">
              <a:lnSpc>
                <a:spcPts val="5387"/>
              </a:lnSpc>
              <a:buFont typeface="+mj-lt"/>
              <a:buAutoNum type="arabicPeriod"/>
            </a:pPr>
            <a:r>
              <a:rPr lang="en-US" sz="3848" dirty="0">
                <a:solidFill>
                  <a:srgbClr val="310062"/>
                </a:solidFill>
                <a:latin typeface="Open Sans"/>
              </a:rPr>
              <a:t> ABC Analysis</a:t>
            </a:r>
          </a:p>
          <a:p>
            <a:pPr>
              <a:lnSpc>
                <a:spcPts val="5387"/>
              </a:lnSpc>
            </a:pPr>
            <a:endParaRPr lang="en-US" sz="3848" dirty="0">
              <a:solidFill>
                <a:srgbClr val="310062"/>
              </a:solidFill>
              <a:latin typeface="Open Sans"/>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4994591" y="8732336"/>
            <a:ext cx="266700" cy="266700"/>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solidFill>
          </p:spPr>
        </p:sp>
      </p:grpSp>
      <p:sp>
        <p:nvSpPr>
          <p:cNvPr id="4" name="Freeform 4"/>
          <p:cNvSpPr/>
          <p:nvPr/>
        </p:nvSpPr>
        <p:spPr>
          <a:xfrm>
            <a:off x="0" y="101684"/>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5" name="TextBox 5"/>
          <p:cNvSpPr txBox="1"/>
          <p:nvPr/>
        </p:nvSpPr>
        <p:spPr>
          <a:xfrm>
            <a:off x="3329752" y="3590500"/>
            <a:ext cx="15186642" cy="5819542"/>
          </a:xfrm>
          <a:prstGeom prst="rect">
            <a:avLst/>
          </a:prstGeom>
        </p:spPr>
        <p:txBody>
          <a:bodyPr lIns="0" tIns="0" rIns="0" bIns="0" rtlCol="0" anchor="t">
            <a:spAutoFit/>
          </a:bodyPr>
          <a:lstStyle/>
          <a:p>
            <a:pPr algn="ctr">
              <a:lnSpc>
                <a:spcPts val="16868"/>
              </a:lnSpc>
            </a:pPr>
            <a:r>
              <a:rPr lang="en-US" sz="12049" dirty="0">
                <a:solidFill>
                  <a:srgbClr val="FFFFFF"/>
                </a:solidFill>
                <a:latin typeface="Josefin Sans Bold"/>
              </a:rPr>
              <a:t>Round Six</a:t>
            </a:r>
          </a:p>
          <a:p>
            <a:pPr algn="ctr">
              <a:lnSpc>
                <a:spcPts val="14489"/>
              </a:lnSpc>
            </a:pPr>
            <a:r>
              <a:rPr lang="en-US" sz="10349" dirty="0">
                <a:solidFill>
                  <a:srgbClr val="FFFFFF"/>
                </a:solidFill>
                <a:latin typeface="Josefin Sans Bold"/>
              </a:rPr>
              <a:t>Fun Facts About Certification</a:t>
            </a:r>
          </a:p>
        </p:txBody>
      </p:sp>
      <p:sp>
        <p:nvSpPr>
          <p:cNvPr id="6" name="Freeform 6"/>
          <p:cNvSpPr/>
          <p:nvPr/>
        </p:nvSpPr>
        <p:spPr>
          <a:xfrm>
            <a:off x="102333" y="0"/>
            <a:ext cx="5745694" cy="6501492"/>
          </a:xfrm>
          <a:custGeom>
            <a:avLst/>
            <a:gdLst/>
            <a:ahLst/>
            <a:cxnLst/>
            <a:rect l="l" t="t" r="r" b="b"/>
            <a:pathLst>
              <a:path w="5745694" h="6501492">
                <a:moveTo>
                  <a:pt x="0" y="0"/>
                </a:moveTo>
                <a:lnTo>
                  <a:pt x="5745693" y="0"/>
                </a:lnTo>
                <a:lnTo>
                  <a:pt x="5745693" y="6501492"/>
                </a:lnTo>
                <a:lnTo>
                  <a:pt x="0" y="6501492"/>
                </a:lnTo>
                <a:lnTo>
                  <a:pt x="0" y="0"/>
                </a:lnTo>
                <a:close/>
              </a:path>
            </a:pathLst>
          </a:custGeom>
          <a:blipFill>
            <a:blip r:embed="rId3"/>
            <a:stretch>
              <a:fillRect/>
            </a:stretch>
          </a:blipFill>
        </p:spPr>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TextBox 7"/>
          <p:cNvSpPr txBox="1"/>
          <p:nvPr/>
        </p:nvSpPr>
        <p:spPr>
          <a:xfrm>
            <a:off x="449202"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6: Question 1</a:t>
            </a:r>
          </a:p>
        </p:txBody>
      </p:sp>
      <p:sp>
        <p:nvSpPr>
          <p:cNvPr id="8" name="TextBox 8"/>
          <p:cNvSpPr txBox="1"/>
          <p:nvPr/>
        </p:nvSpPr>
        <p:spPr>
          <a:xfrm>
            <a:off x="0" y="3253993"/>
            <a:ext cx="18288000" cy="3569463"/>
          </a:xfrm>
          <a:prstGeom prst="rect">
            <a:avLst/>
          </a:prstGeom>
        </p:spPr>
        <p:txBody>
          <a:bodyPr lIns="0" tIns="0" rIns="0" bIns="0" rtlCol="0" anchor="t">
            <a:spAutoFit/>
          </a:bodyPr>
          <a:lstStyle/>
          <a:p>
            <a:pPr algn="ctr">
              <a:lnSpc>
                <a:spcPts val="14307"/>
              </a:lnSpc>
              <a:spcBef>
                <a:spcPct val="0"/>
              </a:spcBef>
            </a:pPr>
            <a:r>
              <a:rPr lang="en-US" sz="10219" spc="919">
                <a:solidFill>
                  <a:srgbClr val="FFFFFF"/>
                </a:solidFill>
                <a:latin typeface="Hussar Bold"/>
              </a:rPr>
              <a:t>WHAT DOES CPPB STAND FOR?</a:t>
            </a:r>
          </a:p>
        </p:txBody>
      </p:sp>
      <p:sp>
        <p:nvSpPr>
          <p:cNvPr id="9" name="Freeform 9"/>
          <p:cNvSpPr/>
          <p:nvPr/>
        </p:nvSpPr>
        <p:spPr>
          <a:xfrm>
            <a:off x="13802531" y="7091104"/>
            <a:ext cx="4485469" cy="3195896"/>
          </a:xfrm>
          <a:custGeom>
            <a:avLst/>
            <a:gdLst/>
            <a:ahLst/>
            <a:cxnLst/>
            <a:rect l="l" t="t" r="r" b="b"/>
            <a:pathLst>
              <a:path w="4485469" h="3195896">
                <a:moveTo>
                  <a:pt x="0" y="0"/>
                </a:moveTo>
                <a:lnTo>
                  <a:pt x="4485469" y="0"/>
                </a:lnTo>
                <a:lnTo>
                  <a:pt x="4485469" y="3195896"/>
                </a:lnTo>
                <a:lnTo>
                  <a:pt x="0" y="3195896"/>
                </a:lnTo>
                <a:lnTo>
                  <a:pt x="0" y="0"/>
                </a:lnTo>
                <a:close/>
              </a:path>
            </a:pathLst>
          </a:custGeom>
          <a:blipFill>
            <a:blip r:embed="rId2"/>
            <a:stretch>
              <a:fillRect/>
            </a:stretch>
          </a:blipFill>
        </p:spPr>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3802531" y="7091104"/>
            <a:ext cx="4485469" cy="3195896"/>
          </a:xfrm>
          <a:custGeom>
            <a:avLst/>
            <a:gdLst/>
            <a:ahLst/>
            <a:cxnLst/>
            <a:rect l="l" t="t" r="r" b="b"/>
            <a:pathLst>
              <a:path w="4485469" h="3195896">
                <a:moveTo>
                  <a:pt x="0" y="0"/>
                </a:moveTo>
                <a:lnTo>
                  <a:pt x="4485469" y="0"/>
                </a:lnTo>
                <a:lnTo>
                  <a:pt x="4485469" y="3195896"/>
                </a:lnTo>
                <a:lnTo>
                  <a:pt x="0" y="3195896"/>
                </a:lnTo>
                <a:lnTo>
                  <a:pt x="0" y="0"/>
                </a:lnTo>
                <a:close/>
              </a:path>
            </a:pathLst>
          </a:custGeom>
          <a:blipFill>
            <a:blip r:embed="rId2"/>
            <a:stretch>
              <a:fillRect/>
            </a:stretch>
          </a:blipFill>
        </p:spPr>
      </p:sp>
      <p:sp>
        <p:nvSpPr>
          <p:cNvPr id="8" name="TextBox 8"/>
          <p:cNvSpPr txBox="1"/>
          <p:nvPr/>
        </p:nvSpPr>
        <p:spPr>
          <a:xfrm>
            <a:off x="449202"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6: Question 2</a:t>
            </a:r>
          </a:p>
        </p:txBody>
      </p:sp>
      <p:sp>
        <p:nvSpPr>
          <p:cNvPr id="9" name="TextBox 9"/>
          <p:cNvSpPr txBox="1"/>
          <p:nvPr/>
        </p:nvSpPr>
        <p:spPr>
          <a:xfrm>
            <a:off x="0" y="3253993"/>
            <a:ext cx="18288000" cy="3569463"/>
          </a:xfrm>
          <a:prstGeom prst="rect">
            <a:avLst/>
          </a:prstGeom>
        </p:spPr>
        <p:txBody>
          <a:bodyPr lIns="0" tIns="0" rIns="0" bIns="0" rtlCol="0" anchor="t">
            <a:spAutoFit/>
          </a:bodyPr>
          <a:lstStyle/>
          <a:p>
            <a:pPr algn="ctr">
              <a:lnSpc>
                <a:spcPts val="14307"/>
              </a:lnSpc>
              <a:spcBef>
                <a:spcPct val="0"/>
              </a:spcBef>
            </a:pPr>
            <a:r>
              <a:rPr lang="en-US" sz="10219" spc="919">
                <a:solidFill>
                  <a:srgbClr val="FFFFFF"/>
                </a:solidFill>
                <a:latin typeface="Hussar Bold"/>
              </a:rPr>
              <a:t>WHAT DOES CPPO STAND FOR?</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3802531" y="7091104"/>
            <a:ext cx="4485469" cy="3195896"/>
          </a:xfrm>
          <a:custGeom>
            <a:avLst/>
            <a:gdLst/>
            <a:ahLst/>
            <a:cxnLst/>
            <a:rect l="l" t="t" r="r" b="b"/>
            <a:pathLst>
              <a:path w="4485469" h="3195896">
                <a:moveTo>
                  <a:pt x="0" y="0"/>
                </a:moveTo>
                <a:lnTo>
                  <a:pt x="4485469" y="0"/>
                </a:lnTo>
                <a:lnTo>
                  <a:pt x="4485469" y="3195896"/>
                </a:lnTo>
                <a:lnTo>
                  <a:pt x="0" y="3195896"/>
                </a:lnTo>
                <a:lnTo>
                  <a:pt x="0" y="0"/>
                </a:lnTo>
                <a:close/>
              </a:path>
            </a:pathLst>
          </a:custGeom>
          <a:blipFill>
            <a:blip r:embed="rId2"/>
            <a:stretch>
              <a:fillRect/>
            </a:stretch>
          </a:blipFill>
        </p:spPr>
      </p:sp>
      <p:sp>
        <p:nvSpPr>
          <p:cNvPr id="8" name="TextBox 8"/>
          <p:cNvSpPr txBox="1"/>
          <p:nvPr/>
        </p:nvSpPr>
        <p:spPr>
          <a:xfrm>
            <a:off x="449202"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6: Question 3</a:t>
            </a:r>
          </a:p>
        </p:txBody>
      </p:sp>
      <p:sp>
        <p:nvSpPr>
          <p:cNvPr id="9" name="TextBox 9"/>
          <p:cNvSpPr txBox="1"/>
          <p:nvPr/>
        </p:nvSpPr>
        <p:spPr>
          <a:xfrm>
            <a:off x="0" y="3253993"/>
            <a:ext cx="18288000" cy="5379213"/>
          </a:xfrm>
          <a:prstGeom prst="rect">
            <a:avLst/>
          </a:prstGeom>
        </p:spPr>
        <p:txBody>
          <a:bodyPr lIns="0" tIns="0" rIns="0" bIns="0" rtlCol="0" anchor="t">
            <a:spAutoFit/>
          </a:bodyPr>
          <a:lstStyle/>
          <a:p>
            <a:pPr algn="ctr">
              <a:lnSpc>
                <a:spcPts val="14307"/>
              </a:lnSpc>
              <a:spcBef>
                <a:spcPct val="0"/>
              </a:spcBef>
            </a:pPr>
            <a:r>
              <a:rPr lang="en-US" sz="10219" spc="919">
                <a:solidFill>
                  <a:srgbClr val="FFFFFF"/>
                </a:solidFill>
                <a:latin typeface="Hussar Bold"/>
              </a:rPr>
              <a:t>WHAT DOES THE CPP STAND FOR IN THE NIGP-CPP?</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3802531" y="7091104"/>
            <a:ext cx="4485469" cy="3195896"/>
          </a:xfrm>
          <a:custGeom>
            <a:avLst/>
            <a:gdLst/>
            <a:ahLst/>
            <a:cxnLst/>
            <a:rect l="l" t="t" r="r" b="b"/>
            <a:pathLst>
              <a:path w="4485469" h="3195896">
                <a:moveTo>
                  <a:pt x="0" y="0"/>
                </a:moveTo>
                <a:lnTo>
                  <a:pt x="4485469" y="0"/>
                </a:lnTo>
                <a:lnTo>
                  <a:pt x="4485469" y="3195896"/>
                </a:lnTo>
                <a:lnTo>
                  <a:pt x="0" y="3195896"/>
                </a:lnTo>
                <a:lnTo>
                  <a:pt x="0" y="0"/>
                </a:lnTo>
                <a:close/>
              </a:path>
            </a:pathLst>
          </a:custGeom>
          <a:blipFill>
            <a:blip r:embed="rId2"/>
            <a:stretch>
              <a:fillRect/>
            </a:stretch>
          </a:blipFill>
        </p:spPr>
      </p:sp>
      <p:sp>
        <p:nvSpPr>
          <p:cNvPr id="8" name="TextBox 8"/>
          <p:cNvSpPr txBox="1"/>
          <p:nvPr/>
        </p:nvSpPr>
        <p:spPr>
          <a:xfrm>
            <a:off x="449202" y="1079962"/>
            <a:ext cx="6482337" cy="2154436"/>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6: Question 4</a:t>
            </a:r>
          </a:p>
          <a:p>
            <a:pPr>
              <a:lnSpc>
                <a:spcPts val="8400"/>
              </a:lnSpc>
            </a:pPr>
            <a:endParaRPr lang="en-US" sz="6000" dirty="0">
              <a:solidFill>
                <a:srgbClr val="000000"/>
              </a:solidFill>
              <a:latin typeface="Playlist Script"/>
            </a:endParaRPr>
          </a:p>
        </p:txBody>
      </p:sp>
      <p:sp>
        <p:nvSpPr>
          <p:cNvPr id="9" name="TextBox 9"/>
          <p:cNvSpPr txBox="1"/>
          <p:nvPr/>
        </p:nvSpPr>
        <p:spPr>
          <a:xfrm>
            <a:off x="0" y="3070687"/>
            <a:ext cx="18288000" cy="7051794"/>
          </a:xfrm>
          <a:prstGeom prst="rect">
            <a:avLst/>
          </a:prstGeom>
        </p:spPr>
        <p:txBody>
          <a:bodyPr lIns="0" tIns="0" rIns="0" bIns="0" rtlCol="0" anchor="t">
            <a:spAutoFit/>
          </a:bodyPr>
          <a:lstStyle/>
          <a:p>
            <a:pPr algn="ctr">
              <a:lnSpc>
                <a:spcPts val="8428"/>
              </a:lnSpc>
            </a:pPr>
            <a:r>
              <a:rPr lang="en-US" sz="6020" spc="541" dirty="0">
                <a:solidFill>
                  <a:srgbClr val="FFFFFF"/>
                </a:solidFill>
                <a:latin typeface="Hussar Bold"/>
              </a:rPr>
              <a:t>WHAT IS THE NIGP CUSTOMIZED, COMPLEMENTARY, PROFESSIONAL EDUCATION SERVICE AVAILABLE TO HELP GUIDE YOUR CAREER JOURNEY CALLED?</a:t>
            </a:r>
          </a:p>
          <a:p>
            <a:pPr algn="ctr">
              <a:lnSpc>
                <a:spcPts val="14307"/>
              </a:lnSpc>
              <a:spcBef>
                <a:spcPct val="0"/>
              </a:spcBef>
            </a:pPr>
            <a:endParaRPr lang="en-US" sz="6020" spc="541" dirty="0">
              <a:solidFill>
                <a:srgbClr val="FFFFFF"/>
              </a:solidFill>
              <a:latin typeface="Hussar Bold"/>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3802531" y="7091104"/>
            <a:ext cx="4485469" cy="3195896"/>
          </a:xfrm>
          <a:custGeom>
            <a:avLst/>
            <a:gdLst/>
            <a:ahLst/>
            <a:cxnLst/>
            <a:rect l="l" t="t" r="r" b="b"/>
            <a:pathLst>
              <a:path w="4485469" h="3195896">
                <a:moveTo>
                  <a:pt x="0" y="0"/>
                </a:moveTo>
                <a:lnTo>
                  <a:pt x="4485469" y="0"/>
                </a:lnTo>
                <a:lnTo>
                  <a:pt x="4485469" y="3195896"/>
                </a:lnTo>
                <a:lnTo>
                  <a:pt x="0" y="3195896"/>
                </a:lnTo>
                <a:lnTo>
                  <a:pt x="0" y="0"/>
                </a:lnTo>
                <a:close/>
              </a:path>
            </a:pathLst>
          </a:custGeom>
          <a:blipFill>
            <a:blip r:embed="rId2"/>
            <a:stretch>
              <a:fillRect/>
            </a:stretch>
          </a:blipFill>
        </p:spPr>
      </p:sp>
      <p:sp>
        <p:nvSpPr>
          <p:cNvPr id="8" name="TextBox 8"/>
          <p:cNvSpPr txBox="1"/>
          <p:nvPr/>
        </p:nvSpPr>
        <p:spPr>
          <a:xfrm>
            <a:off x="449202" y="1079962"/>
            <a:ext cx="6482337" cy="2154436"/>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6: Question 5</a:t>
            </a:r>
          </a:p>
          <a:p>
            <a:pPr>
              <a:lnSpc>
                <a:spcPts val="8400"/>
              </a:lnSpc>
            </a:pPr>
            <a:endParaRPr lang="en-US" sz="6000" dirty="0">
              <a:solidFill>
                <a:srgbClr val="000000"/>
              </a:solidFill>
              <a:latin typeface="Playlist Script"/>
            </a:endParaRPr>
          </a:p>
        </p:txBody>
      </p:sp>
      <p:sp>
        <p:nvSpPr>
          <p:cNvPr id="9" name="TextBox 9"/>
          <p:cNvSpPr txBox="1"/>
          <p:nvPr/>
        </p:nvSpPr>
        <p:spPr>
          <a:xfrm>
            <a:off x="0" y="3467100"/>
            <a:ext cx="18288000" cy="4838632"/>
          </a:xfrm>
          <a:prstGeom prst="rect">
            <a:avLst/>
          </a:prstGeom>
        </p:spPr>
        <p:txBody>
          <a:bodyPr lIns="0" tIns="0" rIns="0" bIns="0" rtlCol="0" anchor="t">
            <a:spAutoFit/>
          </a:bodyPr>
          <a:lstStyle/>
          <a:p>
            <a:pPr algn="ctr">
              <a:lnSpc>
                <a:spcPts val="8428"/>
              </a:lnSpc>
            </a:pPr>
            <a:r>
              <a:rPr lang="en-US" sz="4800" spc="604" dirty="0">
                <a:solidFill>
                  <a:srgbClr val="FFFFFF"/>
                </a:solidFill>
                <a:latin typeface="Hussar Bold"/>
              </a:rPr>
              <a:t>ACROSS THE UNITED STATES AND CANADA, </a:t>
            </a:r>
            <a:r>
              <a:rPr lang="en-US" sz="4800" spc="541" dirty="0">
                <a:solidFill>
                  <a:srgbClr val="FFFFFF"/>
                </a:solidFill>
                <a:latin typeface="Hussar Bold"/>
              </a:rPr>
              <a:t>AS OF JANUARY 2024, HOW MANY PEOPLE HOLD THEIR NIGP-CPP CERTIFICATION?</a:t>
            </a:r>
          </a:p>
          <a:p>
            <a:pPr algn="ctr">
              <a:lnSpc>
                <a:spcPts val="14307"/>
              </a:lnSpc>
              <a:spcBef>
                <a:spcPct val="0"/>
              </a:spcBef>
            </a:pPr>
            <a:endParaRPr lang="en-US" sz="6020" spc="541" dirty="0">
              <a:solidFill>
                <a:srgbClr val="FFFFFF"/>
              </a:solidFill>
              <a:latin typeface="Hussar Bold"/>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3802531" y="7091104"/>
            <a:ext cx="4485469" cy="3195896"/>
          </a:xfrm>
          <a:custGeom>
            <a:avLst/>
            <a:gdLst/>
            <a:ahLst/>
            <a:cxnLst/>
            <a:rect l="l" t="t" r="r" b="b"/>
            <a:pathLst>
              <a:path w="4485469" h="3195896">
                <a:moveTo>
                  <a:pt x="0" y="0"/>
                </a:moveTo>
                <a:lnTo>
                  <a:pt x="4485469" y="0"/>
                </a:lnTo>
                <a:lnTo>
                  <a:pt x="4485469" y="3195896"/>
                </a:lnTo>
                <a:lnTo>
                  <a:pt x="0" y="3195896"/>
                </a:lnTo>
                <a:lnTo>
                  <a:pt x="0" y="0"/>
                </a:lnTo>
                <a:close/>
              </a:path>
            </a:pathLst>
          </a:custGeom>
          <a:blipFill>
            <a:blip r:embed="rId2"/>
            <a:stretch>
              <a:fillRect/>
            </a:stretch>
          </a:blipFill>
        </p:spPr>
      </p:sp>
      <p:sp>
        <p:nvSpPr>
          <p:cNvPr id="8" name="TextBox 8"/>
          <p:cNvSpPr txBox="1"/>
          <p:nvPr/>
        </p:nvSpPr>
        <p:spPr>
          <a:xfrm>
            <a:off x="449202" y="1079962"/>
            <a:ext cx="6482337" cy="2154436"/>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6: Question 6</a:t>
            </a:r>
          </a:p>
          <a:p>
            <a:pPr>
              <a:lnSpc>
                <a:spcPts val="8400"/>
              </a:lnSpc>
            </a:pPr>
            <a:endParaRPr lang="en-US" sz="6000" dirty="0">
              <a:solidFill>
                <a:srgbClr val="000000"/>
              </a:solidFill>
              <a:latin typeface="Playlist Script"/>
            </a:endParaRPr>
          </a:p>
        </p:txBody>
      </p:sp>
      <p:sp>
        <p:nvSpPr>
          <p:cNvPr id="9" name="TextBox 9"/>
          <p:cNvSpPr txBox="1"/>
          <p:nvPr/>
        </p:nvSpPr>
        <p:spPr>
          <a:xfrm>
            <a:off x="17929" y="3602338"/>
            <a:ext cx="18288000" cy="3499676"/>
          </a:xfrm>
          <a:prstGeom prst="rect">
            <a:avLst/>
          </a:prstGeom>
        </p:spPr>
        <p:txBody>
          <a:bodyPr lIns="0" tIns="0" rIns="0" bIns="0" rtlCol="0" anchor="t">
            <a:spAutoFit/>
          </a:bodyPr>
          <a:lstStyle/>
          <a:p>
            <a:pPr algn="ctr">
              <a:lnSpc>
                <a:spcPts val="9408"/>
              </a:lnSpc>
              <a:spcBef>
                <a:spcPct val="0"/>
              </a:spcBef>
            </a:pPr>
            <a:r>
              <a:rPr lang="en-US" sz="4800" spc="604" dirty="0">
                <a:solidFill>
                  <a:srgbClr val="FFFFFF"/>
                </a:solidFill>
                <a:latin typeface="Hussar Bold"/>
              </a:rPr>
              <a:t>ACROSS THE UNITED STATES AND CANADA, AS OF NOVEMBER 2023, HOW MANY PEOPLE HOLD THEIR CPPB CERTIFICATION?</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3802531" y="7091104"/>
            <a:ext cx="4485469" cy="3195896"/>
          </a:xfrm>
          <a:custGeom>
            <a:avLst/>
            <a:gdLst/>
            <a:ahLst/>
            <a:cxnLst/>
            <a:rect l="l" t="t" r="r" b="b"/>
            <a:pathLst>
              <a:path w="4485469" h="3195896">
                <a:moveTo>
                  <a:pt x="0" y="0"/>
                </a:moveTo>
                <a:lnTo>
                  <a:pt x="4485469" y="0"/>
                </a:lnTo>
                <a:lnTo>
                  <a:pt x="4485469" y="3195896"/>
                </a:lnTo>
                <a:lnTo>
                  <a:pt x="0" y="3195896"/>
                </a:lnTo>
                <a:lnTo>
                  <a:pt x="0" y="0"/>
                </a:lnTo>
                <a:close/>
              </a:path>
            </a:pathLst>
          </a:custGeom>
          <a:blipFill>
            <a:blip r:embed="rId2"/>
            <a:stretch>
              <a:fillRect/>
            </a:stretch>
          </a:blipFill>
        </p:spPr>
      </p:sp>
      <p:sp>
        <p:nvSpPr>
          <p:cNvPr id="8" name="TextBox 8"/>
          <p:cNvSpPr txBox="1"/>
          <p:nvPr/>
        </p:nvSpPr>
        <p:spPr>
          <a:xfrm>
            <a:off x="449202" y="1079962"/>
            <a:ext cx="6482337" cy="2154436"/>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6: Question 7</a:t>
            </a:r>
          </a:p>
          <a:p>
            <a:pPr>
              <a:lnSpc>
                <a:spcPts val="8400"/>
              </a:lnSpc>
            </a:pPr>
            <a:endParaRPr lang="en-US" sz="6000" dirty="0">
              <a:solidFill>
                <a:srgbClr val="000000"/>
              </a:solidFill>
              <a:latin typeface="Playlist Script"/>
            </a:endParaRPr>
          </a:p>
        </p:txBody>
      </p:sp>
      <p:sp>
        <p:nvSpPr>
          <p:cNvPr id="9" name="TextBox 9"/>
          <p:cNvSpPr txBox="1"/>
          <p:nvPr/>
        </p:nvSpPr>
        <p:spPr>
          <a:xfrm>
            <a:off x="0" y="3393662"/>
            <a:ext cx="18288000" cy="3499676"/>
          </a:xfrm>
          <a:prstGeom prst="rect">
            <a:avLst/>
          </a:prstGeom>
        </p:spPr>
        <p:txBody>
          <a:bodyPr lIns="0" tIns="0" rIns="0" bIns="0" rtlCol="0" anchor="t">
            <a:spAutoFit/>
          </a:bodyPr>
          <a:lstStyle/>
          <a:p>
            <a:pPr algn="ctr">
              <a:lnSpc>
                <a:spcPts val="9408"/>
              </a:lnSpc>
              <a:spcBef>
                <a:spcPct val="0"/>
              </a:spcBef>
            </a:pPr>
            <a:r>
              <a:rPr lang="en-US" sz="4400" spc="604" dirty="0">
                <a:solidFill>
                  <a:srgbClr val="FFFFFF"/>
                </a:solidFill>
                <a:latin typeface="Hussar Bold"/>
              </a:rPr>
              <a:t>ACROSS THE UNITED STATES AND CANADA, AS OF NOVEMBER 2023, HOW MANY PEOPLE HOLD THEIR CPPO CERTIFICATION?</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3802531" y="7091104"/>
            <a:ext cx="4485469" cy="3195896"/>
          </a:xfrm>
          <a:custGeom>
            <a:avLst/>
            <a:gdLst/>
            <a:ahLst/>
            <a:cxnLst/>
            <a:rect l="l" t="t" r="r" b="b"/>
            <a:pathLst>
              <a:path w="4485469" h="3195896">
                <a:moveTo>
                  <a:pt x="0" y="0"/>
                </a:moveTo>
                <a:lnTo>
                  <a:pt x="4485469" y="0"/>
                </a:lnTo>
                <a:lnTo>
                  <a:pt x="4485469" y="3195896"/>
                </a:lnTo>
                <a:lnTo>
                  <a:pt x="0" y="3195896"/>
                </a:lnTo>
                <a:lnTo>
                  <a:pt x="0" y="0"/>
                </a:lnTo>
                <a:close/>
              </a:path>
            </a:pathLst>
          </a:custGeom>
          <a:blipFill>
            <a:blip r:embed="rId2"/>
            <a:stretch>
              <a:fillRect/>
            </a:stretch>
          </a:blipFill>
        </p:spPr>
      </p:sp>
      <p:sp>
        <p:nvSpPr>
          <p:cNvPr id="8" name="TextBox 8"/>
          <p:cNvSpPr txBox="1"/>
          <p:nvPr/>
        </p:nvSpPr>
        <p:spPr>
          <a:xfrm>
            <a:off x="449202" y="1079962"/>
            <a:ext cx="6482337" cy="2154436"/>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6: Question 8</a:t>
            </a:r>
          </a:p>
          <a:p>
            <a:pPr>
              <a:lnSpc>
                <a:spcPts val="8400"/>
              </a:lnSpc>
            </a:pPr>
            <a:endParaRPr lang="en-US" sz="6000" dirty="0">
              <a:solidFill>
                <a:srgbClr val="000000"/>
              </a:solidFill>
              <a:latin typeface="Playlist Script"/>
            </a:endParaRPr>
          </a:p>
        </p:txBody>
      </p:sp>
      <p:sp>
        <p:nvSpPr>
          <p:cNvPr id="9" name="TextBox 9"/>
          <p:cNvSpPr txBox="1"/>
          <p:nvPr/>
        </p:nvSpPr>
        <p:spPr>
          <a:xfrm>
            <a:off x="0" y="3531809"/>
            <a:ext cx="18288000" cy="3223382"/>
          </a:xfrm>
          <a:prstGeom prst="rect">
            <a:avLst/>
          </a:prstGeom>
        </p:spPr>
        <p:txBody>
          <a:bodyPr lIns="0" tIns="0" rIns="0" bIns="0" rtlCol="0" anchor="t">
            <a:spAutoFit/>
          </a:bodyPr>
          <a:lstStyle/>
          <a:p>
            <a:pPr algn="ctr">
              <a:lnSpc>
                <a:spcPts val="12908"/>
              </a:lnSpc>
              <a:spcBef>
                <a:spcPct val="0"/>
              </a:spcBef>
            </a:pPr>
            <a:r>
              <a:rPr lang="en-US" sz="9220" spc="829" dirty="0">
                <a:solidFill>
                  <a:srgbClr val="FFFFFF"/>
                </a:solidFill>
                <a:latin typeface="Hussar Bold"/>
              </a:rPr>
              <a:t>WHAT DOES UPPCC STAND FOR?</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3802531" y="7091104"/>
            <a:ext cx="4485469" cy="3195896"/>
          </a:xfrm>
          <a:custGeom>
            <a:avLst/>
            <a:gdLst/>
            <a:ahLst/>
            <a:cxnLst/>
            <a:rect l="l" t="t" r="r" b="b"/>
            <a:pathLst>
              <a:path w="4485469" h="3195896">
                <a:moveTo>
                  <a:pt x="0" y="0"/>
                </a:moveTo>
                <a:lnTo>
                  <a:pt x="4485469" y="0"/>
                </a:lnTo>
                <a:lnTo>
                  <a:pt x="4485469" y="3195896"/>
                </a:lnTo>
                <a:lnTo>
                  <a:pt x="0" y="3195896"/>
                </a:lnTo>
                <a:lnTo>
                  <a:pt x="0" y="0"/>
                </a:lnTo>
                <a:close/>
              </a:path>
            </a:pathLst>
          </a:custGeom>
          <a:blipFill>
            <a:blip r:embed="rId2"/>
            <a:stretch>
              <a:fillRect/>
            </a:stretch>
          </a:blipFill>
        </p:spPr>
      </p:sp>
      <p:sp>
        <p:nvSpPr>
          <p:cNvPr id="8" name="TextBox 8"/>
          <p:cNvSpPr txBox="1"/>
          <p:nvPr/>
        </p:nvSpPr>
        <p:spPr>
          <a:xfrm>
            <a:off x="449202" y="1079962"/>
            <a:ext cx="6482337" cy="2154436"/>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6: Question 9</a:t>
            </a:r>
          </a:p>
          <a:p>
            <a:pPr>
              <a:lnSpc>
                <a:spcPts val="8400"/>
              </a:lnSpc>
            </a:pPr>
            <a:endParaRPr lang="en-US" sz="6000" dirty="0">
              <a:solidFill>
                <a:srgbClr val="000000"/>
              </a:solidFill>
              <a:latin typeface="Playlist Script"/>
            </a:endParaRPr>
          </a:p>
        </p:txBody>
      </p:sp>
      <p:sp>
        <p:nvSpPr>
          <p:cNvPr id="9" name="TextBox 9"/>
          <p:cNvSpPr txBox="1"/>
          <p:nvPr/>
        </p:nvSpPr>
        <p:spPr>
          <a:xfrm>
            <a:off x="0" y="2560578"/>
            <a:ext cx="18288000" cy="4861682"/>
          </a:xfrm>
          <a:prstGeom prst="rect">
            <a:avLst/>
          </a:prstGeom>
        </p:spPr>
        <p:txBody>
          <a:bodyPr lIns="0" tIns="0" rIns="0" bIns="0" rtlCol="0" anchor="t">
            <a:spAutoFit/>
          </a:bodyPr>
          <a:lstStyle/>
          <a:p>
            <a:pPr algn="ctr">
              <a:lnSpc>
                <a:spcPts val="12908"/>
              </a:lnSpc>
              <a:spcBef>
                <a:spcPct val="0"/>
              </a:spcBef>
            </a:pPr>
            <a:r>
              <a:rPr lang="en-US" sz="9220" spc="829">
                <a:solidFill>
                  <a:srgbClr val="FFFFFF"/>
                </a:solidFill>
                <a:latin typeface="Hussar Bold"/>
              </a:rPr>
              <a:t>HOW OFTEN ARE CPPOS AND CPPBS REQUIRED TO RECERTIFY?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3802531" y="7091104"/>
            <a:ext cx="4485469" cy="3195896"/>
          </a:xfrm>
          <a:custGeom>
            <a:avLst/>
            <a:gdLst/>
            <a:ahLst/>
            <a:cxnLst/>
            <a:rect l="l" t="t" r="r" b="b"/>
            <a:pathLst>
              <a:path w="4485469" h="3195896">
                <a:moveTo>
                  <a:pt x="0" y="0"/>
                </a:moveTo>
                <a:lnTo>
                  <a:pt x="4485469" y="0"/>
                </a:lnTo>
                <a:lnTo>
                  <a:pt x="4485469" y="3195896"/>
                </a:lnTo>
                <a:lnTo>
                  <a:pt x="0" y="3195896"/>
                </a:lnTo>
                <a:lnTo>
                  <a:pt x="0" y="0"/>
                </a:lnTo>
                <a:close/>
              </a:path>
            </a:pathLst>
          </a:custGeom>
          <a:blipFill>
            <a:blip r:embed="rId2"/>
            <a:stretch>
              <a:fillRect/>
            </a:stretch>
          </a:blipFill>
        </p:spPr>
      </p:sp>
      <p:sp>
        <p:nvSpPr>
          <p:cNvPr id="8" name="TextBox 8"/>
          <p:cNvSpPr txBox="1"/>
          <p:nvPr/>
        </p:nvSpPr>
        <p:spPr>
          <a:xfrm>
            <a:off x="449202" y="1079962"/>
            <a:ext cx="6482337" cy="2154436"/>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6: Question 10</a:t>
            </a:r>
          </a:p>
          <a:p>
            <a:pPr>
              <a:lnSpc>
                <a:spcPts val="8400"/>
              </a:lnSpc>
            </a:pPr>
            <a:endParaRPr lang="en-US" sz="6000" dirty="0">
              <a:solidFill>
                <a:srgbClr val="000000"/>
              </a:solidFill>
              <a:latin typeface="Playlist Script"/>
            </a:endParaRPr>
          </a:p>
        </p:txBody>
      </p:sp>
      <p:sp>
        <p:nvSpPr>
          <p:cNvPr id="9" name="TextBox 9"/>
          <p:cNvSpPr txBox="1"/>
          <p:nvPr/>
        </p:nvSpPr>
        <p:spPr>
          <a:xfrm>
            <a:off x="0" y="2560578"/>
            <a:ext cx="18288000" cy="4861682"/>
          </a:xfrm>
          <a:prstGeom prst="rect">
            <a:avLst/>
          </a:prstGeom>
        </p:spPr>
        <p:txBody>
          <a:bodyPr lIns="0" tIns="0" rIns="0" bIns="0" rtlCol="0" anchor="t">
            <a:spAutoFit/>
          </a:bodyPr>
          <a:lstStyle/>
          <a:p>
            <a:pPr algn="ctr">
              <a:lnSpc>
                <a:spcPts val="12908"/>
              </a:lnSpc>
              <a:spcBef>
                <a:spcPct val="0"/>
              </a:spcBef>
            </a:pPr>
            <a:r>
              <a:rPr lang="en-US" sz="9220" spc="829">
                <a:solidFill>
                  <a:srgbClr val="FFFFFF"/>
                </a:solidFill>
                <a:latin typeface="Hussar Bold"/>
              </a:rPr>
              <a:t>HOW OFTEN ARE NIGP-CPPS REQUIRED TO RECERTIFY?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0" y="0"/>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3" name="Freeform 3"/>
          <p:cNvSpPr/>
          <p:nvPr/>
        </p:nvSpPr>
        <p:spPr>
          <a:xfrm>
            <a:off x="635613" y="2142009"/>
            <a:ext cx="17448536" cy="7839486"/>
          </a:xfrm>
          <a:custGeom>
            <a:avLst/>
            <a:gdLst/>
            <a:ahLst/>
            <a:cxnLst/>
            <a:rect l="l" t="t" r="r" b="b"/>
            <a:pathLst>
              <a:path w="17448536" h="7839486">
                <a:moveTo>
                  <a:pt x="0" y="0"/>
                </a:moveTo>
                <a:lnTo>
                  <a:pt x="17448536" y="0"/>
                </a:lnTo>
                <a:lnTo>
                  <a:pt x="17448536" y="7839487"/>
                </a:lnTo>
                <a:lnTo>
                  <a:pt x="0" y="7839487"/>
                </a:lnTo>
                <a:lnTo>
                  <a:pt x="0" y="0"/>
                </a:lnTo>
                <a:close/>
              </a:path>
            </a:pathLst>
          </a:custGeom>
          <a:blipFill>
            <a:blip r:embed="rId3"/>
            <a:stretch>
              <a:fillRect t="-20753" b="-20753"/>
            </a:stretch>
          </a:blipFill>
        </p:spPr>
      </p:sp>
      <p:sp>
        <p:nvSpPr>
          <p:cNvPr id="4" name="TextBox 4"/>
          <p:cNvSpPr txBox="1"/>
          <p:nvPr/>
        </p:nvSpPr>
        <p:spPr>
          <a:xfrm>
            <a:off x="3089586" y="-159185"/>
            <a:ext cx="12009654" cy="2205732"/>
          </a:xfrm>
          <a:prstGeom prst="rect">
            <a:avLst/>
          </a:prstGeom>
        </p:spPr>
        <p:txBody>
          <a:bodyPr lIns="0" tIns="0" rIns="0" bIns="0" rtlCol="0" anchor="t">
            <a:spAutoFit/>
          </a:bodyPr>
          <a:lstStyle/>
          <a:p>
            <a:pPr algn="ctr">
              <a:lnSpc>
                <a:spcPts val="17185"/>
              </a:lnSpc>
            </a:pPr>
            <a:r>
              <a:rPr lang="en-US" sz="12275" dirty="0">
                <a:solidFill>
                  <a:srgbClr val="FFFFFF"/>
                </a:solidFill>
                <a:latin typeface="Playlist Script"/>
              </a:rPr>
              <a:t>Round Six Answers:</a:t>
            </a:r>
          </a:p>
        </p:txBody>
      </p:sp>
      <p:sp>
        <p:nvSpPr>
          <p:cNvPr id="5" name="Freeform 5"/>
          <p:cNvSpPr/>
          <p:nvPr/>
        </p:nvSpPr>
        <p:spPr>
          <a:xfrm>
            <a:off x="725630" y="2118595"/>
            <a:ext cx="17448536" cy="7839486"/>
          </a:xfrm>
          <a:custGeom>
            <a:avLst/>
            <a:gdLst/>
            <a:ahLst/>
            <a:cxnLst/>
            <a:rect l="l" t="t" r="r" b="b"/>
            <a:pathLst>
              <a:path w="17448536" h="7839486">
                <a:moveTo>
                  <a:pt x="0" y="0"/>
                </a:moveTo>
                <a:lnTo>
                  <a:pt x="17448536" y="0"/>
                </a:lnTo>
                <a:lnTo>
                  <a:pt x="17448536" y="7839487"/>
                </a:lnTo>
                <a:lnTo>
                  <a:pt x="0" y="7839487"/>
                </a:lnTo>
                <a:lnTo>
                  <a:pt x="0" y="0"/>
                </a:lnTo>
                <a:close/>
              </a:path>
            </a:pathLst>
          </a:custGeom>
          <a:blipFill>
            <a:blip r:embed="rId3"/>
            <a:stretch>
              <a:fillRect t="-20753" b="-20753"/>
            </a:stretch>
          </a:blipFill>
        </p:spPr>
      </p:sp>
      <p:sp>
        <p:nvSpPr>
          <p:cNvPr id="6" name="TextBox 6"/>
          <p:cNvSpPr txBox="1"/>
          <p:nvPr/>
        </p:nvSpPr>
        <p:spPr>
          <a:xfrm>
            <a:off x="635613" y="2227734"/>
            <a:ext cx="16917599" cy="7571753"/>
          </a:xfrm>
          <a:prstGeom prst="rect">
            <a:avLst/>
          </a:prstGeom>
        </p:spPr>
        <p:txBody>
          <a:bodyPr lIns="0" tIns="0" rIns="0" bIns="0" rtlCol="0" anchor="t">
            <a:spAutoFit/>
          </a:bodyPr>
          <a:lstStyle/>
          <a:p>
            <a:pPr marL="1158347" lvl="1" indent="-742950">
              <a:lnSpc>
                <a:spcPts val="5387"/>
              </a:lnSpc>
              <a:buFont typeface="+mj-lt"/>
              <a:buAutoNum type="arabicPeriod"/>
            </a:pPr>
            <a:r>
              <a:rPr lang="en-US" sz="3848" b="1" dirty="0">
                <a:solidFill>
                  <a:srgbClr val="310062"/>
                </a:solidFill>
                <a:latin typeface="Open Sans"/>
              </a:rPr>
              <a:t>Certified Professional Public Buyer (CPPB)</a:t>
            </a:r>
          </a:p>
          <a:p>
            <a:pPr marL="1158347" lvl="1" indent="-742950">
              <a:lnSpc>
                <a:spcPts val="5387"/>
              </a:lnSpc>
              <a:buFont typeface="+mj-lt"/>
              <a:buAutoNum type="arabicPeriod"/>
            </a:pPr>
            <a:r>
              <a:rPr lang="en-US" sz="3848" b="1" dirty="0">
                <a:solidFill>
                  <a:srgbClr val="310062"/>
                </a:solidFill>
                <a:latin typeface="Open Sans"/>
              </a:rPr>
              <a:t>Certified Public Procurement Officer (CPPO)</a:t>
            </a:r>
          </a:p>
          <a:p>
            <a:pPr marL="1158347" lvl="1" indent="-742950">
              <a:lnSpc>
                <a:spcPts val="5387"/>
              </a:lnSpc>
              <a:buFont typeface="+mj-lt"/>
              <a:buAutoNum type="arabicPeriod"/>
            </a:pPr>
            <a:r>
              <a:rPr lang="en-US" sz="3848" b="1" dirty="0">
                <a:solidFill>
                  <a:srgbClr val="310062"/>
                </a:solidFill>
                <a:latin typeface="Open Sans"/>
              </a:rPr>
              <a:t>NIGP Certified Procurement Professional</a:t>
            </a:r>
          </a:p>
          <a:p>
            <a:pPr marL="1158347" lvl="1" indent="-742950">
              <a:lnSpc>
                <a:spcPts val="5387"/>
              </a:lnSpc>
              <a:buFont typeface="+mj-lt"/>
              <a:buAutoNum type="arabicPeriod"/>
            </a:pPr>
            <a:r>
              <a:rPr lang="en-US" sz="3848" b="1" dirty="0">
                <a:solidFill>
                  <a:srgbClr val="310062"/>
                </a:solidFill>
                <a:latin typeface="Open Sans"/>
              </a:rPr>
              <a:t> Pathways Concierge</a:t>
            </a:r>
          </a:p>
          <a:p>
            <a:pPr marL="1158347" lvl="1" indent="-742950">
              <a:lnSpc>
                <a:spcPts val="5387"/>
              </a:lnSpc>
              <a:buFont typeface="+mj-lt"/>
              <a:buAutoNum type="arabicPeriod"/>
            </a:pPr>
            <a:r>
              <a:rPr lang="en-US" sz="3848" b="1" dirty="0">
                <a:solidFill>
                  <a:srgbClr val="310062"/>
                </a:solidFill>
                <a:latin typeface="Open Sans"/>
              </a:rPr>
              <a:t>1,208 </a:t>
            </a:r>
          </a:p>
          <a:p>
            <a:pPr marL="1158347" lvl="1" indent="-742950">
              <a:lnSpc>
                <a:spcPts val="5387"/>
              </a:lnSpc>
              <a:buFont typeface="+mj-lt"/>
              <a:buAutoNum type="arabicPeriod"/>
            </a:pPr>
            <a:r>
              <a:rPr lang="en-US" sz="3848" b="1" dirty="0">
                <a:solidFill>
                  <a:srgbClr val="310062"/>
                </a:solidFill>
                <a:latin typeface="Open Sans"/>
              </a:rPr>
              <a:t>11,713</a:t>
            </a:r>
          </a:p>
          <a:p>
            <a:pPr marL="1158347" lvl="1" indent="-742950">
              <a:lnSpc>
                <a:spcPts val="5387"/>
              </a:lnSpc>
              <a:buFont typeface="+mj-lt"/>
              <a:buAutoNum type="arabicPeriod"/>
            </a:pPr>
            <a:r>
              <a:rPr lang="en-US" sz="3848" b="1" dirty="0">
                <a:solidFill>
                  <a:srgbClr val="310062"/>
                </a:solidFill>
                <a:latin typeface="Open Sans"/>
              </a:rPr>
              <a:t>3,161</a:t>
            </a:r>
          </a:p>
          <a:p>
            <a:pPr marL="1158347" lvl="1" indent="-742950">
              <a:lnSpc>
                <a:spcPts val="5387"/>
              </a:lnSpc>
              <a:buFont typeface="+mj-lt"/>
              <a:buAutoNum type="arabicPeriod"/>
            </a:pPr>
            <a:r>
              <a:rPr lang="en-US" sz="3848" b="1" dirty="0">
                <a:solidFill>
                  <a:srgbClr val="310062"/>
                </a:solidFill>
                <a:latin typeface="Open Sans"/>
              </a:rPr>
              <a:t>Universal Public Procurement Certification Council</a:t>
            </a:r>
          </a:p>
          <a:p>
            <a:pPr marL="1158347" lvl="1" indent="-742950">
              <a:lnSpc>
                <a:spcPts val="5387"/>
              </a:lnSpc>
              <a:buFont typeface="+mj-lt"/>
              <a:buAutoNum type="arabicPeriod"/>
            </a:pPr>
            <a:r>
              <a:rPr lang="en-US" sz="3848" b="1" dirty="0">
                <a:solidFill>
                  <a:srgbClr val="310062"/>
                </a:solidFill>
                <a:latin typeface="Open Sans"/>
              </a:rPr>
              <a:t>CPPOs and CPPBs are required to recertify every 5 years</a:t>
            </a:r>
          </a:p>
          <a:p>
            <a:pPr marL="1158347" lvl="1" indent="-742950">
              <a:lnSpc>
                <a:spcPts val="5387"/>
              </a:lnSpc>
              <a:buFont typeface="+mj-lt"/>
              <a:buAutoNum type="arabicPeriod"/>
            </a:pPr>
            <a:r>
              <a:rPr lang="en-US" sz="3848" b="1" dirty="0">
                <a:solidFill>
                  <a:srgbClr val="310062"/>
                </a:solidFill>
                <a:latin typeface="Open Sans"/>
              </a:rPr>
              <a:t>Every three years</a:t>
            </a:r>
          </a:p>
          <a:p>
            <a:pPr>
              <a:lnSpc>
                <a:spcPts val="5387"/>
              </a:lnSpc>
            </a:pPr>
            <a:endParaRPr lang="en-US" sz="3848" dirty="0">
              <a:solidFill>
                <a:srgbClr val="310062"/>
              </a:solidFill>
              <a:latin typeface="Open Sans"/>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4994591" y="8732336"/>
            <a:ext cx="266700" cy="266700"/>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solidFill>
          </p:spPr>
        </p:sp>
      </p:grpSp>
      <p:sp>
        <p:nvSpPr>
          <p:cNvPr id="4" name="Freeform 4"/>
          <p:cNvSpPr/>
          <p:nvPr/>
        </p:nvSpPr>
        <p:spPr>
          <a:xfrm>
            <a:off x="0" y="101684"/>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5" name="TextBox 5"/>
          <p:cNvSpPr txBox="1"/>
          <p:nvPr/>
        </p:nvSpPr>
        <p:spPr>
          <a:xfrm>
            <a:off x="3329752" y="3590500"/>
            <a:ext cx="15186642" cy="3960058"/>
          </a:xfrm>
          <a:prstGeom prst="rect">
            <a:avLst/>
          </a:prstGeom>
        </p:spPr>
        <p:txBody>
          <a:bodyPr lIns="0" tIns="0" rIns="0" bIns="0" rtlCol="0" anchor="t">
            <a:spAutoFit/>
          </a:bodyPr>
          <a:lstStyle/>
          <a:p>
            <a:pPr algn="ctr">
              <a:lnSpc>
                <a:spcPts val="16868"/>
              </a:lnSpc>
            </a:pPr>
            <a:r>
              <a:rPr lang="en-US" sz="12049" dirty="0">
                <a:solidFill>
                  <a:srgbClr val="FFFFFF"/>
                </a:solidFill>
                <a:latin typeface="Josefin Sans Bold"/>
              </a:rPr>
              <a:t>Round Seven</a:t>
            </a:r>
          </a:p>
          <a:p>
            <a:pPr algn="ctr">
              <a:lnSpc>
                <a:spcPts val="14489"/>
              </a:lnSpc>
            </a:pPr>
            <a:r>
              <a:rPr lang="en-US" sz="10349" dirty="0">
                <a:solidFill>
                  <a:srgbClr val="FFFFFF"/>
                </a:solidFill>
                <a:latin typeface="Josefin Sans Bold"/>
              </a:rPr>
              <a:t>Famous Missourians</a:t>
            </a:r>
          </a:p>
        </p:txBody>
      </p:sp>
      <p:sp>
        <p:nvSpPr>
          <p:cNvPr id="6" name="Freeform 6"/>
          <p:cNvSpPr/>
          <p:nvPr/>
        </p:nvSpPr>
        <p:spPr>
          <a:xfrm>
            <a:off x="102333" y="0"/>
            <a:ext cx="5745694" cy="6501492"/>
          </a:xfrm>
          <a:custGeom>
            <a:avLst/>
            <a:gdLst/>
            <a:ahLst/>
            <a:cxnLst/>
            <a:rect l="l" t="t" r="r" b="b"/>
            <a:pathLst>
              <a:path w="5745694" h="6501492">
                <a:moveTo>
                  <a:pt x="0" y="0"/>
                </a:moveTo>
                <a:lnTo>
                  <a:pt x="5745693" y="0"/>
                </a:lnTo>
                <a:lnTo>
                  <a:pt x="5745693" y="6501492"/>
                </a:lnTo>
                <a:lnTo>
                  <a:pt x="0" y="6501492"/>
                </a:lnTo>
                <a:lnTo>
                  <a:pt x="0" y="0"/>
                </a:lnTo>
                <a:close/>
              </a:path>
            </a:pathLst>
          </a:custGeom>
          <a:blipFill>
            <a:blip r:embed="rId3"/>
            <a:stretch>
              <a:fillRect/>
            </a:stretch>
          </a:blipFill>
        </p:spPr>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6240637"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8" name="TextBox 8"/>
          <p:cNvSpPr txBox="1"/>
          <p:nvPr/>
        </p:nvSpPr>
        <p:spPr>
          <a:xfrm>
            <a:off x="449202"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7: Question 1</a:t>
            </a:r>
          </a:p>
        </p:txBody>
      </p:sp>
      <p:sp>
        <p:nvSpPr>
          <p:cNvPr id="9" name="TextBox 9"/>
          <p:cNvSpPr txBox="1"/>
          <p:nvPr/>
        </p:nvSpPr>
        <p:spPr>
          <a:xfrm>
            <a:off x="0" y="2353625"/>
            <a:ext cx="18288000" cy="6012932"/>
          </a:xfrm>
          <a:prstGeom prst="rect">
            <a:avLst/>
          </a:prstGeom>
        </p:spPr>
        <p:txBody>
          <a:bodyPr lIns="0" tIns="0" rIns="0" bIns="0" rtlCol="0" anchor="t">
            <a:spAutoFit/>
          </a:bodyPr>
          <a:lstStyle/>
          <a:p>
            <a:pPr algn="ctr">
              <a:lnSpc>
                <a:spcPts val="11928"/>
              </a:lnSpc>
              <a:spcBef>
                <a:spcPct val="0"/>
              </a:spcBef>
            </a:pPr>
            <a:r>
              <a:rPr lang="en-US" sz="8520" spc="766">
                <a:solidFill>
                  <a:srgbClr val="FFFFFF"/>
                </a:solidFill>
                <a:latin typeface="Hussar Bold"/>
              </a:rPr>
              <a:t>WHAT AMERICAN MEMOIRIST, POET, AND CIVIL RIGHTS ACTIVIST. WAS BORN IN ST. LOUIS? </a:t>
            </a:r>
          </a:p>
        </p:txBody>
      </p:sp>
      <p:sp>
        <p:nvSpPr>
          <p:cNvPr id="10" name="Freeform 10"/>
          <p:cNvSpPr/>
          <p:nvPr/>
        </p:nvSpPr>
        <p:spPr>
          <a:xfrm>
            <a:off x="0"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6240637"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8" name="TextBox 8"/>
          <p:cNvSpPr txBox="1"/>
          <p:nvPr/>
        </p:nvSpPr>
        <p:spPr>
          <a:xfrm>
            <a:off x="449202"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7: Question 2</a:t>
            </a:r>
          </a:p>
        </p:txBody>
      </p:sp>
      <p:sp>
        <p:nvSpPr>
          <p:cNvPr id="9" name="Freeform 9"/>
          <p:cNvSpPr/>
          <p:nvPr/>
        </p:nvSpPr>
        <p:spPr>
          <a:xfrm>
            <a:off x="0"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10" name="TextBox 10"/>
          <p:cNvSpPr txBox="1"/>
          <p:nvPr/>
        </p:nvSpPr>
        <p:spPr>
          <a:xfrm>
            <a:off x="0" y="3727253"/>
            <a:ext cx="18288000" cy="2832493"/>
          </a:xfrm>
          <a:prstGeom prst="rect">
            <a:avLst/>
          </a:prstGeom>
        </p:spPr>
        <p:txBody>
          <a:bodyPr lIns="0" tIns="0" rIns="0" bIns="0" rtlCol="0" anchor="t">
            <a:spAutoFit/>
          </a:bodyPr>
          <a:lstStyle/>
          <a:p>
            <a:pPr algn="ctr">
              <a:lnSpc>
                <a:spcPts val="11353"/>
              </a:lnSpc>
              <a:spcBef>
                <a:spcPct val="0"/>
              </a:spcBef>
            </a:pPr>
            <a:r>
              <a:rPr lang="en-US" sz="8109" spc="729" dirty="0">
                <a:solidFill>
                  <a:srgbClr val="FFFFFF"/>
                </a:solidFill>
                <a:latin typeface="Hussar Bold"/>
              </a:rPr>
              <a:t>BRAD PITT IS FROM WHAT CITY IN MISSOURI?</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6240637"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8" name="TextBox 8"/>
          <p:cNvSpPr txBox="1"/>
          <p:nvPr/>
        </p:nvSpPr>
        <p:spPr>
          <a:xfrm>
            <a:off x="449202"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7: Question 3</a:t>
            </a:r>
          </a:p>
        </p:txBody>
      </p:sp>
      <p:sp>
        <p:nvSpPr>
          <p:cNvPr id="9" name="Freeform 9"/>
          <p:cNvSpPr/>
          <p:nvPr/>
        </p:nvSpPr>
        <p:spPr>
          <a:xfrm>
            <a:off x="0"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10" name="TextBox 10"/>
          <p:cNvSpPr txBox="1"/>
          <p:nvPr/>
        </p:nvSpPr>
        <p:spPr>
          <a:xfrm>
            <a:off x="0" y="2927153"/>
            <a:ext cx="18288000" cy="4270768"/>
          </a:xfrm>
          <a:prstGeom prst="rect">
            <a:avLst/>
          </a:prstGeom>
        </p:spPr>
        <p:txBody>
          <a:bodyPr lIns="0" tIns="0" rIns="0" bIns="0" rtlCol="0" anchor="t">
            <a:spAutoFit/>
          </a:bodyPr>
          <a:lstStyle/>
          <a:p>
            <a:pPr algn="ctr">
              <a:lnSpc>
                <a:spcPts val="11353"/>
              </a:lnSpc>
              <a:spcBef>
                <a:spcPct val="0"/>
              </a:spcBef>
            </a:pPr>
            <a:r>
              <a:rPr lang="en-US" sz="8109" spc="729" dirty="0">
                <a:solidFill>
                  <a:srgbClr val="FFFFFF"/>
                </a:solidFill>
                <a:latin typeface="Hussar Bold"/>
              </a:rPr>
              <a:t>WHAT STAR FROM THE 1995 MOVIE CLUELESS WAS BORN IN KANSAS CITY?</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6240637"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8" name="TextBox 8"/>
          <p:cNvSpPr txBox="1"/>
          <p:nvPr/>
        </p:nvSpPr>
        <p:spPr>
          <a:xfrm>
            <a:off x="449202"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7: Question 4</a:t>
            </a:r>
          </a:p>
        </p:txBody>
      </p:sp>
      <p:sp>
        <p:nvSpPr>
          <p:cNvPr id="9" name="Freeform 9"/>
          <p:cNvSpPr/>
          <p:nvPr/>
        </p:nvSpPr>
        <p:spPr>
          <a:xfrm>
            <a:off x="0"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10" name="TextBox 10"/>
          <p:cNvSpPr txBox="1"/>
          <p:nvPr/>
        </p:nvSpPr>
        <p:spPr>
          <a:xfrm>
            <a:off x="0" y="3126862"/>
            <a:ext cx="18288000" cy="4033276"/>
          </a:xfrm>
          <a:prstGeom prst="rect">
            <a:avLst/>
          </a:prstGeom>
        </p:spPr>
        <p:txBody>
          <a:bodyPr lIns="0" tIns="0" rIns="0" bIns="0" rtlCol="0" anchor="t">
            <a:spAutoFit/>
          </a:bodyPr>
          <a:lstStyle/>
          <a:p>
            <a:pPr algn="ctr">
              <a:lnSpc>
                <a:spcPts val="10793"/>
              </a:lnSpc>
              <a:spcBef>
                <a:spcPct val="0"/>
              </a:spcBef>
            </a:pPr>
            <a:r>
              <a:rPr lang="en-US" sz="7709" spc="693" dirty="0">
                <a:solidFill>
                  <a:srgbClr val="FFFFFF"/>
                </a:solidFill>
                <a:latin typeface="Hussar Bold"/>
              </a:rPr>
              <a:t>WHAT MISSOURI TOWN IS SINGER SHERYL CROW FROM?</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6240637"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8" name="TextBox 8"/>
          <p:cNvSpPr txBox="1"/>
          <p:nvPr/>
        </p:nvSpPr>
        <p:spPr>
          <a:xfrm>
            <a:off x="449202" y="1079962"/>
            <a:ext cx="6482337" cy="1077218"/>
          </a:xfrm>
          <a:prstGeom prst="rect">
            <a:avLst/>
          </a:prstGeom>
        </p:spPr>
        <p:txBody>
          <a:bodyPr lIns="0" tIns="0" rIns="0" bIns="0" rtlCol="0" anchor="t">
            <a:spAutoFit/>
          </a:bodyPr>
          <a:lstStyle/>
          <a:p>
            <a:pPr>
              <a:lnSpc>
                <a:spcPts val="8400"/>
              </a:lnSpc>
            </a:pPr>
            <a:r>
              <a:rPr lang="en-US" sz="6000" dirty="0">
                <a:solidFill>
                  <a:srgbClr val="000000"/>
                </a:solidFill>
                <a:latin typeface="Playlist Script"/>
              </a:rPr>
              <a:t>Round 7: Question 5</a:t>
            </a:r>
          </a:p>
        </p:txBody>
      </p:sp>
      <p:sp>
        <p:nvSpPr>
          <p:cNvPr id="9" name="Freeform 9"/>
          <p:cNvSpPr/>
          <p:nvPr/>
        </p:nvSpPr>
        <p:spPr>
          <a:xfrm>
            <a:off x="0"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10" name="TextBox 10"/>
          <p:cNvSpPr txBox="1"/>
          <p:nvPr/>
        </p:nvSpPr>
        <p:spPr>
          <a:xfrm>
            <a:off x="0" y="3295899"/>
            <a:ext cx="18288000" cy="2720360"/>
          </a:xfrm>
          <a:prstGeom prst="rect">
            <a:avLst/>
          </a:prstGeom>
        </p:spPr>
        <p:txBody>
          <a:bodyPr lIns="0" tIns="0" rIns="0" bIns="0" rtlCol="0" anchor="t">
            <a:spAutoFit/>
          </a:bodyPr>
          <a:lstStyle/>
          <a:p>
            <a:pPr algn="ctr">
              <a:lnSpc>
                <a:spcPts val="10793"/>
              </a:lnSpc>
              <a:spcBef>
                <a:spcPct val="0"/>
              </a:spcBef>
            </a:pPr>
            <a:r>
              <a:rPr lang="en-US" sz="7709" spc="693" dirty="0">
                <a:solidFill>
                  <a:srgbClr val="FFFFFF"/>
                </a:solidFill>
                <a:latin typeface="Hussar Bold"/>
              </a:rPr>
              <a:t>THIS FUNNY “OFFICE LADY” WAS RAISED IN ST. LOUIS.</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6240637"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8" name="TextBox 8"/>
          <p:cNvSpPr txBox="1"/>
          <p:nvPr/>
        </p:nvSpPr>
        <p:spPr>
          <a:xfrm>
            <a:off x="449202"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8: Question 6</a:t>
            </a:r>
          </a:p>
        </p:txBody>
      </p:sp>
      <p:sp>
        <p:nvSpPr>
          <p:cNvPr id="9" name="Freeform 9"/>
          <p:cNvSpPr/>
          <p:nvPr/>
        </p:nvSpPr>
        <p:spPr>
          <a:xfrm>
            <a:off x="0"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10" name="TextBox 10"/>
          <p:cNvSpPr txBox="1"/>
          <p:nvPr/>
        </p:nvSpPr>
        <p:spPr>
          <a:xfrm>
            <a:off x="0" y="3356921"/>
            <a:ext cx="18288000" cy="3573158"/>
          </a:xfrm>
          <a:prstGeom prst="rect">
            <a:avLst/>
          </a:prstGeom>
        </p:spPr>
        <p:txBody>
          <a:bodyPr lIns="0" tIns="0" rIns="0" bIns="0" rtlCol="0" anchor="t">
            <a:spAutoFit/>
          </a:bodyPr>
          <a:lstStyle/>
          <a:p>
            <a:pPr algn="ctr">
              <a:lnSpc>
                <a:spcPts val="9393"/>
              </a:lnSpc>
              <a:spcBef>
                <a:spcPct val="0"/>
              </a:spcBef>
            </a:pPr>
            <a:r>
              <a:rPr lang="en-US" sz="6709" spc="603" dirty="0">
                <a:solidFill>
                  <a:srgbClr val="FFFFFF"/>
                </a:solidFill>
                <a:latin typeface="Hussar Bold"/>
              </a:rPr>
              <a:t>WHEN WALT DISNEY WAS FOUR YEARS OLD, WHAT TOWN IN MISSOURI DID HE MOVE TO?</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6240637"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8" name="TextBox 8"/>
          <p:cNvSpPr txBox="1"/>
          <p:nvPr/>
        </p:nvSpPr>
        <p:spPr>
          <a:xfrm>
            <a:off x="449202"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8: Question 7</a:t>
            </a:r>
          </a:p>
        </p:txBody>
      </p:sp>
      <p:sp>
        <p:nvSpPr>
          <p:cNvPr id="9" name="Freeform 9"/>
          <p:cNvSpPr/>
          <p:nvPr/>
        </p:nvSpPr>
        <p:spPr>
          <a:xfrm>
            <a:off x="0"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10" name="TextBox 10"/>
          <p:cNvSpPr txBox="1"/>
          <p:nvPr/>
        </p:nvSpPr>
        <p:spPr>
          <a:xfrm>
            <a:off x="0" y="3117455"/>
            <a:ext cx="18288000" cy="4633993"/>
          </a:xfrm>
          <a:prstGeom prst="rect">
            <a:avLst/>
          </a:prstGeom>
        </p:spPr>
        <p:txBody>
          <a:bodyPr lIns="0" tIns="0" rIns="0" bIns="0" rtlCol="0" anchor="t">
            <a:spAutoFit/>
          </a:bodyPr>
          <a:lstStyle/>
          <a:p>
            <a:pPr algn="ctr">
              <a:lnSpc>
                <a:spcPts val="12333"/>
              </a:lnSpc>
              <a:spcBef>
                <a:spcPct val="0"/>
              </a:spcBef>
            </a:pPr>
            <a:r>
              <a:rPr lang="en-US" sz="8809" spc="792">
                <a:solidFill>
                  <a:srgbClr val="FFFFFF"/>
                </a:solidFill>
                <a:latin typeface="Hussar Bold"/>
              </a:rPr>
              <a:t>THIS FAMOUS 1964 CHIMNEY SWEEP WAS BORN IN WEST PLAINS!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6240637"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8" name="TextBox 8"/>
          <p:cNvSpPr txBox="1"/>
          <p:nvPr/>
        </p:nvSpPr>
        <p:spPr>
          <a:xfrm>
            <a:off x="449202"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8: Question 8</a:t>
            </a:r>
          </a:p>
        </p:txBody>
      </p:sp>
      <p:sp>
        <p:nvSpPr>
          <p:cNvPr id="9" name="Freeform 9"/>
          <p:cNvSpPr/>
          <p:nvPr/>
        </p:nvSpPr>
        <p:spPr>
          <a:xfrm>
            <a:off x="0"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10" name="TextBox 10"/>
          <p:cNvSpPr txBox="1"/>
          <p:nvPr/>
        </p:nvSpPr>
        <p:spPr>
          <a:xfrm>
            <a:off x="-17929" y="4152900"/>
            <a:ext cx="18288000" cy="3193567"/>
          </a:xfrm>
          <a:prstGeom prst="rect">
            <a:avLst/>
          </a:prstGeom>
        </p:spPr>
        <p:txBody>
          <a:bodyPr lIns="0" tIns="0" rIns="0" bIns="0" rtlCol="0" anchor="t">
            <a:spAutoFit/>
          </a:bodyPr>
          <a:lstStyle/>
          <a:p>
            <a:pPr algn="ctr">
              <a:lnSpc>
                <a:spcPts val="8413"/>
              </a:lnSpc>
              <a:spcBef>
                <a:spcPct val="0"/>
              </a:spcBef>
            </a:pPr>
            <a:r>
              <a:rPr lang="en-US" sz="6009" spc="540" dirty="0">
                <a:solidFill>
                  <a:srgbClr val="FFFFFF"/>
                </a:solidFill>
                <a:latin typeface="Hussar Bold"/>
              </a:rPr>
              <a:t>ANOTHER FAMOUS “OFFICE” ACTRESS ELLIE KEMPER WAS BORN IN THIS MISSOURI CITY.</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6240637"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8" name="TextBox 8"/>
          <p:cNvSpPr txBox="1"/>
          <p:nvPr/>
        </p:nvSpPr>
        <p:spPr>
          <a:xfrm>
            <a:off x="449202"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8: Question 9</a:t>
            </a:r>
          </a:p>
        </p:txBody>
      </p:sp>
      <p:sp>
        <p:nvSpPr>
          <p:cNvPr id="9" name="Freeform 9"/>
          <p:cNvSpPr/>
          <p:nvPr/>
        </p:nvSpPr>
        <p:spPr>
          <a:xfrm>
            <a:off x="0"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10" name="TextBox 10"/>
          <p:cNvSpPr txBox="1"/>
          <p:nvPr/>
        </p:nvSpPr>
        <p:spPr>
          <a:xfrm>
            <a:off x="0" y="2713073"/>
            <a:ext cx="18288000" cy="5642314"/>
          </a:xfrm>
          <a:prstGeom prst="rect">
            <a:avLst/>
          </a:prstGeom>
        </p:spPr>
        <p:txBody>
          <a:bodyPr lIns="0" tIns="0" rIns="0" bIns="0" rtlCol="0" anchor="t">
            <a:spAutoFit/>
          </a:bodyPr>
          <a:lstStyle/>
          <a:p>
            <a:pPr algn="ctr">
              <a:lnSpc>
                <a:spcPts val="11073"/>
              </a:lnSpc>
              <a:spcBef>
                <a:spcPct val="0"/>
              </a:spcBef>
            </a:pPr>
            <a:r>
              <a:rPr lang="en-US" sz="7909" spc="711" dirty="0">
                <a:solidFill>
                  <a:srgbClr val="FFFFFF"/>
                </a:solidFill>
                <a:latin typeface="Hussar Bold"/>
              </a:rPr>
              <a:t>WHAT AUTHOR KNOWN AS THE FATHER OF AMERICAN LITERATURE WAS BORN IN HANNIBAL?</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6240637"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8" name="TextBox 8"/>
          <p:cNvSpPr txBox="1"/>
          <p:nvPr/>
        </p:nvSpPr>
        <p:spPr>
          <a:xfrm>
            <a:off x="449202"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Round 8: Question 10</a:t>
            </a:r>
          </a:p>
        </p:txBody>
      </p:sp>
      <p:sp>
        <p:nvSpPr>
          <p:cNvPr id="9" name="Freeform 9"/>
          <p:cNvSpPr/>
          <p:nvPr/>
        </p:nvSpPr>
        <p:spPr>
          <a:xfrm>
            <a:off x="0"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10" name="TextBox 10"/>
          <p:cNvSpPr txBox="1"/>
          <p:nvPr/>
        </p:nvSpPr>
        <p:spPr>
          <a:xfrm>
            <a:off x="0" y="2729659"/>
            <a:ext cx="18288000" cy="5678580"/>
          </a:xfrm>
          <a:prstGeom prst="rect">
            <a:avLst/>
          </a:prstGeom>
        </p:spPr>
        <p:txBody>
          <a:bodyPr lIns="0" tIns="0" rIns="0" bIns="0" rtlCol="0" anchor="t">
            <a:spAutoFit/>
          </a:bodyPr>
          <a:lstStyle/>
          <a:p>
            <a:pPr algn="ctr">
              <a:lnSpc>
                <a:spcPts val="15132"/>
              </a:lnSpc>
              <a:spcBef>
                <a:spcPct val="0"/>
              </a:spcBef>
            </a:pPr>
            <a:r>
              <a:rPr lang="en-US" sz="10808" spc="972">
                <a:solidFill>
                  <a:srgbClr val="FFFFFF"/>
                </a:solidFill>
                <a:latin typeface="Hussar Bold"/>
              </a:rPr>
              <a:t>THIS “MAD” MAN WAS BORN IN ST. LOUIS.</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635613" y="2142009"/>
            <a:ext cx="17448536" cy="7839486"/>
          </a:xfrm>
          <a:custGeom>
            <a:avLst/>
            <a:gdLst/>
            <a:ahLst/>
            <a:cxnLst/>
            <a:rect l="l" t="t" r="r" b="b"/>
            <a:pathLst>
              <a:path w="17448536" h="7839486">
                <a:moveTo>
                  <a:pt x="0" y="0"/>
                </a:moveTo>
                <a:lnTo>
                  <a:pt x="17448536" y="0"/>
                </a:lnTo>
                <a:lnTo>
                  <a:pt x="17448536" y="7839487"/>
                </a:lnTo>
                <a:lnTo>
                  <a:pt x="0" y="7839487"/>
                </a:lnTo>
                <a:lnTo>
                  <a:pt x="0" y="0"/>
                </a:lnTo>
                <a:close/>
              </a:path>
            </a:pathLst>
          </a:custGeom>
          <a:blipFill>
            <a:blip r:embed="rId2"/>
            <a:stretch>
              <a:fillRect t="-20753" b="-20753"/>
            </a:stretch>
          </a:blipFill>
        </p:spPr>
      </p:sp>
      <p:sp>
        <p:nvSpPr>
          <p:cNvPr id="3" name="Freeform 3"/>
          <p:cNvSpPr/>
          <p:nvPr/>
        </p:nvSpPr>
        <p:spPr>
          <a:xfrm>
            <a:off x="0" y="0"/>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3"/>
            <a:stretch>
              <a:fillRect t="-75521" b="-75521"/>
            </a:stretch>
          </a:blipFill>
        </p:spPr>
      </p:sp>
      <p:sp>
        <p:nvSpPr>
          <p:cNvPr id="4" name="TextBox 4"/>
          <p:cNvSpPr txBox="1"/>
          <p:nvPr/>
        </p:nvSpPr>
        <p:spPr>
          <a:xfrm>
            <a:off x="2235899" y="30776"/>
            <a:ext cx="14044596" cy="2205732"/>
          </a:xfrm>
          <a:prstGeom prst="rect">
            <a:avLst/>
          </a:prstGeom>
        </p:spPr>
        <p:txBody>
          <a:bodyPr wrap="square" lIns="0" tIns="0" rIns="0" bIns="0" rtlCol="0" anchor="t">
            <a:spAutoFit/>
          </a:bodyPr>
          <a:lstStyle/>
          <a:p>
            <a:pPr algn="ctr">
              <a:lnSpc>
                <a:spcPts val="17185"/>
              </a:lnSpc>
            </a:pPr>
            <a:r>
              <a:rPr lang="en-US" sz="12275" dirty="0">
                <a:solidFill>
                  <a:srgbClr val="FFFFFF"/>
                </a:solidFill>
                <a:latin typeface="Playlist Script"/>
              </a:rPr>
              <a:t>Round Seven Answers:</a:t>
            </a:r>
          </a:p>
        </p:txBody>
      </p:sp>
      <p:sp>
        <p:nvSpPr>
          <p:cNvPr id="5" name="Freeform 5"/>
          <p:cNvSpPr/>
          <p:nvPr/>
        </p:nvSpPr>
        <p:spPr>
          <a:xfrm>
            <a:off x="788013" y="2294409"/>
            <a:ext cx="17448536" cy="7839486"/>
          </a:xfrm>
          <a:custGeom>
            <a:avLst/>
            <a:gdLst/>
            <a:ahLst/>
            <a:cxnLst/>
            <a:rect l="l" t="t" r="r" b="b"/>
            <a:pathLst>
              <a:path w="17448536" h="7839486">
                <a:moveTo>
                  <a:pt x="0" y="0"/>
                </a:moveTo>
                <a:lnTo>
                  <a:pt x="17448536" y="0"/>
                </a:lnTo>
                <a:lnTo>
                  <a:pt x="17448536" y="7839487"/>
                </a:lnTo>
                <a:lnTo>
                  <a:pt x="0" y="7839487"/>
                </a:lnTo>
                <a:lnTo>
                  <a:pt x="0" y="0"/>
                </a:lnTo>
                <a:close/>
              </a:path>
            </a:pathLst>
          </a:custGeom>
          <a:blipFill>
            <a:blip r:embed="rId2"/>
            <a:stretch>
              <a:fillRect t="-20753" b="-20753"/>
            </a:stretch>
          </a:blipFill>
        </p:spPr>
      </p:sp>
      <p:sp>
        <p:nvSpPr>
          <p:cNvPr id="6" name="TextBox 6"/>
          <p:cNvSpPr txBox="1"/>
          <p:nvPr/>
        </p:nvSpPr>
        <p:spPr>
          <a:xfrm>
            <a:off x="635613" y="2237703"/>
            <a:ext cx="16917599" cy="7571753"/>
          </a:xfrm>
          <a:prstGeom prst="rect">
            <a:avLst/>
          </a:prstGeom>
        </p:spPr>
        <p:txBody>
          <a:bodyPr lIns="0" tIns="0" rIns="0" bIns="0" rtlCol="0" anchor="t">
            <a:spAutoFit/>
          </a:bodyPr>
          <a:lstStyle/>
          <a:p>
            <a:pPr marL="1158347" lvl="1" indent="-742950">
              <a:lnSpc>
                <a:spcPts val="5387"/>
              </a:lnSpc>
              <a:buFont typeface="+mj-lt"/>
              <a:buAutoNum type="arabicPeriod"/>
            </a:pPr>
            <a:r>
              <a:rPr lang="en-US" sz="3848" b="1" dirty="0">
                <a:solidFill>
                  <a:srgbClr val="310062"/>
                </a:solidFill>
                <a:latin typeface="Open Sans"/>
              </a:rPr>
              <a:t>Maya Angelou</a:t>
            </a:r>
          </a:p>
          <a:p>
            <a:pPr marL="1158347" lvl="1" indent="-742950">
              <a:lnSpc>
                <a:spcPts val="5387"/>
              </a:lnSpc>
              <a:buFont typeface="+mj-lt"/>
              <a:buAutoNum type="arabicPeriod"/>
            </a:pPr>
            <a:r>
              <a:rPr lang="en-US" sz="3848" b="1" dirty="0">
                <a:solidFill>
                  <a:srgbClr val="310062"/>
                </a:solidFill>
                <a:latin typeface="Open Sans"/>
              </a:rPr>
              <a:t>Springfield</a:t>
            </a:r>
          </a:p>
          <a:p>
            <a:pPr marL="1158347" lvl="1" indent="-742950">
              <a:lnSpc>
                <a:spcPts val="5387"/>
              </a:lnSpc>
              <a:buFont typeface="+mj-lt"/>
              <a:buAutoNum type="arabicPeriod"/>
            </a:pPr>
            <a:r>
              <a:rPr lang="en-US" sz="3848" b="1" dirty="0">
                <a:solidFill>
                  <a:srgbClr val="310062"/>
                </a:solidFill>
                <a:latin typeface="Open Sans"/>
              </a:rPr>
              <a:t> Paul Rudd</a:t>
            </a:r>
          </a:p>
          <a:p>
            <a:pPr marL="1158347" lvl="1" indent="-742950">
              <a:lnSpc>
                <a:spcPts val="5387"/>
              </a:lnSpc>
              <a:buFont typeface="+mj-lt"/>
              <a:buAutoNum type="arabicPeriod"/>
            </a:pPr>
            <a:r>
              <a:rPr lang="en-US" sz="3848" b="1" dirty="0">
                <a:solidFill>
                  <a:srgbClr val="310062"/>
                </a:solidFill>
                <a:latin typeface="Open Sans"/>
              </a:rPr>
              <a:t>Kennett</a:t>
            </a:r>
          </a:p>
          <a:p>
            <a:pPr marL="1158347" lvl="1" indent="-742950">
              <a:lnSpc>
                <a:spcPts val="5387"/>
              </a:lnSpc>
              <a:buFont typeface="+mj-lt"/>
              <a:buAutoNum type="arabicPeriod"/>
            </a:pPr>
            <a:r>
              <a:rPr lang="en-US" sz="3848" b="1" dirty="0">
                <a:solidFill>
                  <a:srgbClr val="310062"/>
                </a:solidFill>
                <a:latin typeface="Open Sans"/>
              </a:rPr>
              <a:t> Jenna Fischer</a:t>
            </a:r>
          </a:p>
          <a:p>
            <a:pPr marL="1158347" lvl="1" indent="-742950">
              <a:lnSpc>
                <a:spcPts val="5387"/>
              </a:lnSpc>
              <a:buFont typeface="+mj-lt"/>
              <a:buAutoNum type="arabicPeriod"/>
            </a:pPr>
            <a:r>
              <a:rPr lang="en-US" sz="3848" b="1" dirty="0">
                <a:solidFill>
                  <a:srgbClr val="310062"/>
                </a:solidFill>
                <a:latin typeface="Open Sans"/>
              </a:rPr>
              <a:t> Marceline</a:t>
            </a:r>
          </a:p>
          <a:p>
            <a:pPr marL="1158347" lvl="1" indent="-742950">
              <a:lnSpc>
                <a:spcPts val="5387"/>
              </a:lnSpc>
              <a:buFont typeface="+mj-lt"/>
              <a:buAutoNum type="arabicPeriod"/>
            </a:pPr>
            <a:r>
              <a:rPr lang="en-US" sz="3848" b="1" dirty="0">
                <a:solidFill>
                  <a:srgbClr val="310062"/>
                </a:solidFill>
                <a:latin typeface="Open Sans"/>
              </a:rPr>
              <a:t>Dick Van Dyke</a:t>
            </a:r>
          </a:p>
          <a:p>
            <a:pPr marL="1158347" lvl="1" indent="-742950">
              <a:lnSpc>
                <a:spcPts val="5387"/>
              </a:lnSpc>
              <a:buFont typeface="+mj-lt"/>
              <a:buAutoNum type="arabicPeriod"/>
            </a:pPr>
            <a:r>
              <a:rPr lang="en-US" sz="3848" b="1" dirty="0">
                <a:solidFill>
                  <a:srgbClr val="310062"/>
                </a:solidFill>
                <a:latin typeface="Open Sans"/>
              </a:rPr>
              <a:t>Kansas City, MO</a:t>
            </a:r>
          </a:p>
          <a:p>
            <a:pPr marL="1158347" lvl="1" indent="-742950">
              <a:lnSpc>
                <a:spcPts val="5387"/>
              </a:lnSpc>
              <a:buFont typeface="+mj-lt"/>
              <a:buAutoNum type="arabicPeriod"/>
            </a:pPr>
            <a:r>
              <a:rPr lang="en-US" sz="3848" b="1" dirty="0">
                <a:solidFill>
                  <a:srgbClr val="310062"/>
                </a:solidFill>
                <a:latin typeface="Open Sans"/>
              </a:rPr>
              <a:t>Samuel Clemens better known as Mark Twain</a:t>
            </a:r>
          </a:p>
          <a:p>
            <a:pPr marL="1158347" lvl="1" indent="-742950">
              <a:lnSpc>
                <a:spcPts val="5387"/>
              </a:lnSpc>
              <a:buFont typeface="+mj-lt"/>
              <a:buAutoNum type="arabicPeriod"/>
            </a:pPr>
            <a:r>
              <a:rPr lang="en-US" sz="3848" b="1" dirty="0">
                <a:solidFill>
                  <a:srgbClr val="310062"/>
                </a:solidFill>
                <a:latin typeface="Open Sans"/>
              </a:rPr>
              <a:t> Jon Hamm</a:t>
            </a:r>
          </a:p>
          <a:p>
            <a:pPr>
              <a:lnSpc>
                <a:spcPts val="5387"/>
              </a:lnSpc>
            </a:pPr>
            <a:endParaRPr lang="en-US" sz="3848" dirty="0">
              <a:solidFill>
                <a:srgbClr val="310062"/>
              </a:solidFill>
              <a:latin typeface="Open Sans"/>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ircle(in)">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ircle(in)">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circle(in)">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circle(in)">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circle(in)">
                                      <p:cBhvr>
                                        <p:cTn id="32" dur="20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circle(in)">
                                      <p:cBhvr>
                                        <p:cTn id="37" dur="20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circle(in)">
                                      <p:cBhvr>
                                        <p:cTn id="42" dur="20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circle(in)">
                                      <p:cBhvr>
                                        <p:cTn id="47" dur="20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circle(in)">
                                      <p:cBhvr>
                                        <p:cTn id="52" dur="20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14994591" y="8732336"/>
            <a:ext cx="266700" cy="266700"/>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solidFill>
          </p:spPr>
        </p:sp>
      </p:grpSp>
      <p:sp>
        <p:nvSpPr>
          <p:cNvPr id="4" name="Freeform 4"/>
          <p:cNvSpPr/>
          <p:nvPr/>
        </p:nvSpPr>
        <p:spPr>
          <a:xfrm>
            <a:off x="0" y="101684"/>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5" name="TextBox 5"/>
          <p:cNvSpPr txBox="1"/>
          <p:nvPr/>
        </p:nvSpPr>
        <p:spPr>
          <a:xfrm>
            <a:off x="4195665" y="6272892"/>
            <a:ext cx="15186642" cy="2056154"/>
          </a:xfrm>
          <a:prstGeom prst="rect">
            <a:avLst/>
          </a:prstGeom>
        </p:spPr>
        <p:txBody>
          <a:bodyPr lIns="0" tIns="0" rIns="0" bIns="0" rtlCol="0" anchor="t">
            <a:spAutoFit/>
          </a:bodyPr>
          <a:lstStyle/>
          <a:p>
            <a:pPr algn="ctr">
              <a:lnSpc>
                <a:spcPts val="16868"/>
              </a:lnSpc>
            </a:pPr>
            <a:r>
              <a:rPr lang="en-US" sz="12049">
                <a:solidFill>
                  <a:srgbClr val="FF33DF"/>
                </a:solidFill>
                <a:latin typeface="Josefin Sans Bold"/>
              </a:rPr>
              <a:t>BONUS ROUND</a:t>
            </a:r>
          </a:p>
        </p:txBody>
      </p:sp>
      <p:sp>
        <p:nvSpPr>
          <p:cNvPr id="6" name="Freeform 6"/>
          <p:cNvSpPr/>
          <p:nvPr/>
        </p:nvSpPr>
        <p:spPr>
          <a:xfrm>
            <a:off x="102333" y="0"/>
            <a:ext cx="5745694" cy="6501492"/>
          </a:xfrm>
          <a:custGeom>
            <a:avLst/>
            <a:gdLst/>
            <a:ahLst/>
            <a:cxnLst/>
            <a:rect l="l" t="t" r="r" b="b"/>
            <a:pathLst>
              <a:path w="5745694" h="6501492">
                <a:moveTo>
                  <a:pt x="0" y="0"/>
                </a:moveTo>
                <a:lnTo>
                  <a:pt x="5745693" y="0"/>
                </a:lnTo>
                <a:lnTo>
                  <a:pt x="5745693" y="6501492"/>
                </a:lnTo>
                <a:lnTo>
                  <a:pt x="0" y="6501492"/>
                </a:lnTo>
                <a:lnTo>
                  <a:pt x="0" y="0"/>
                </a:lnTo>
                <a:close/>
              </a:path>
            </a:pathLst>
          </a:custGeom>
          <a:blipFill>
            <a:blip r:embed="rId3"/>
            <a:stretch>
              <a:fillRect/>
            </a:stretch>
          </a:blipFill>
        </p:spPr>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6240637"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8" name="TextBox 8"/>
          <p:cNvSpPr txBox="1"/>
          <p:nvPr/>
        </p:nvSpPr>
        <p:spPr>
          <a:xfrm>
            <a:off x="449202"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Bonus Round Question 1</a:t>
            </a:r>
          </a:p>
        </p:txBody>
      </p:sp>
      <p:sp>
        <p:nvSpPr>
          <p:cNvPr id="9" name="Freeform 9"/>
          <p:cNvSpPr/>
          <p:nvPr/>
        </p:nvSpPr>
        <p:spPr>
          <a:xfrm>
            <a:off x="0"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10" name="TextBox 10"/>
          <p:cNvSpPr txBox="1"/>
          <p:nvPr/>
        </p:nvSpPr>
        <p:spPr>
          <a:xfrm>
            <a:off x="0" y="2524438"/>
            <a:ext cx="18288000" cy="5893921"/>
          </a:xfrm>
          <a:prstGeom prst="rect">
            <a:avLst/>
          </a:prstGeom>
        </p:spPr>
        <p:txBody>
          <a:bodyPr lIns="0" tIns="0" rIns="0" bIns="0" rtlCol="0" anchor="t">
            <a:spAutoFit/>
          </a:bodyPr>
          <a:lstStyle/>
          <a:p>
            <a:pPr algn="ctr">
              <a:lnSpc>
                <a:spcPts val="6579"/>
              </a:lnSpc>
            </a:pPr>
            <a:r>
              <a:rPr lang="en-US" sz="4699" spc="422" dirty="0">
                <a:solidFill>
                  <a:srgbClr val="FFFFFF"/>
                </a:solidFill>
                <a:latin typeface="Hussar Bold"/>
              </a:rPr>
              <a:t>THIS PERSON WENT TO HIGH SCHOOL AND COLLEGE IN SPRINGFIELD. HE WENT ON TO HOST A POPULAR AMERICAN GAME SHOW FOR 35 YEARS.</a:t>
            </a:r>
          </a:p>
          <a:p>
            <a:pPr algn="ctr">
              <a:lnSpc>
                <a:spcPts val="6579"/>
              </a:lnSpc>
            </a:pPr>
            <a:endParaRPr lang="en-US" sz="4699" spc="422" dirty="0">
              <a:solidFill>
                <a:srgbClr val="FFFFFF"/>
              </a:solidFill>
              <a:latin typeface="Hussar Bold"/>
            </a:endParaRPr>
          </a:p>
          <a:p>
            <a:pPr algn="ctr">
              <a:lnSpc>
                <a:spcPts val="6579"/>
              </a:lnSpc>
              <a:spcBef>
                <a:spcPct val="0"/>
              </a:spcBef>
            </a:pPr>
            <a:r>
              <a:rPr lang="en-US" sz="4699" spc="422" dirty="0">
                <a:solidFill>
                  <a:srgbClr val="FFFFFF"/>
                </a:solidFill>
                <a:latin typeface="Hussar Bold"/>
              </a:rPr>
              <a:t> Hint: The game show is still running and has aired over 9,000 episodes since its debut.</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6240637"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8" name="TextBox 8"/>
          <p:cNvSpPr txBox="1"/>
          <p:nvPr/>
        </p:nvSpPr>
        <p:spPr>
          <a:xfrm>
            <a:off x="449202"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Bonus Round Question 2</a:t>
            </a:r>
          </a:p>
        </p:txBody>
      </p:sp>
      <p:sp>
        <p:nvSpPr>
          <p:cNvPr id="9" name="Freeform 9"/>
          <p:cNvSpPr/>
          <p:nvPr/>
        </p:nvSpPr>
        <p:spPr>
          <a:xfrm>
            <a:off x="0"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10" name="TextBox 10"/>
          <p:cNvSpPr txBox="1"/>
          <p:nvPr/>
        </p:nvSpPr>
        <p:spPr>
          <a:xfrm>
            <a:off x="0" y="2476813"/>
            <a:ext cx="18288000" cy="6238887"/>
          </a:xfrm>
          <a:prstGeom prst="rect">
            <a:avLst/>
          </a:prstGeom>
        </p:spPr>
        <p:txBody>
          <a:bodyPr lIns="0" tIns="0" rIns="0" bIns="0" rtlCol="0" anchor="t">
            <a:spAutoFit/>
          </a:bodyPr>
          <a:lstStyle/>
          <a:p>
            <a:pPr algn="ctr">
              <a:lnSpc>
                <a:spcPts val="9799"/>
              </a:lnSpc>
              <a:spcBef>
                <a:spcPct val="0"/>
              </a:spcBef>
            </a:pPr>
            <a:r>
              <a:rPr lang="en-US" sz="6999" spc="629" dirty="0">
                <a:solidFill>
                  <a:srgbClr val="FFFFFF"/>
                </a:solidFill>
                <a:latin typeface="Hussar Bold"/>
              </a:rPr>
              <a:t>HANNIBAL NATIVE MARGARET BROWN, ALSO KNOWN AS THE UNSINKABLE MOLLY BROWN, HELPED TO SAVE LIVES DURING WHAT TRAGIC EVENT?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399374" y="1028700"/>
            <a:ext cx="8539562" cy="1264575"/>
            <a:chOff x="0" y="0"/>
            <a:chExt cx="11386083" cy="1686100"/>
          </a:xfrm>
        </p:grpSpPr>
        <p:grpSp>
          <p:nvGrpSpPr>
            <p:cNvPr id="3" name="Group 3"/>
            <p:cNvGrpSpPr/>
            <p:nvPr/>
          </p:nvGrpSpPr>
          <p:grpSpPr>
            <a:xfrm>
              <a:off x="0" y="0"/>
              <a:ext cx="9938620" cy="1686100"/>
              <a:chOff x="0" y="0"/>
              <a:chExt cx="2521465" cy="427770"/>
            </a:xfrm>
          </p:grpSpPr>
          <p:sp>
            <p:nvSpPr>
              <p:cNvPr id="4" name="Freeform 4"/>
              <p:cNvSpPr/>
              <p:nvPr/>
            </p:nvSpPr>
            <p:spPr>
              <a:xfrm>
                <a:off x="0" y="0"/>
                <a:ext cx="2521465" cy="427770"/>
              </a:xfrm>
              <a:custGeom>
                <a:avLst/>
                <a:gdLst/>
                <a:ahLst/>
                <a:cxnLst/>
                <a:rect l="l" t="t" r="r" b="b"/>
                <a:pathLst>
                  <a:path w="2521465" h="427770">
                    <a:moveTo>
                      <a:pt x="0" y="0"/>
                    </a:moveTo>
                    <a:lnTo>
                      <a:pt x="2521465" y="0"/>
                    </a:lnTo>
                    <a:lnTo>
                      <a:pt x="2521465" y="427770"/>
                    </a:lnTo>
                    <a:lnTo>
                      <a:pt x="0" y="427770"/>
                    </a:lnTo>
                    <a:close/>
                  </a:path>
                </a:pathLst>
              </a:custGeom>
              <a:solidFill>
                <a:srgbClr val="FF33DF"/>
              </a:solidFill>
            </p:spPr>
          </p:sp>
        </p:grpSp>
        <p:grpSp>
          <p:nvGrpSpPr>
            <p:cNvPr id="5" name="Group 5"/>
            <p:cNvGrpSpPr>
              <a:grpSpLocks noChangeAspect="1"/>
            </p:cNvGrpSpPr>
            <p:nvPr/>
          </p:nvGrpSpPr>
          <p:grpSpPr>
            <a:xfrm rot="5400000">
              <a:off x="9812952" y="112969"/>
              <a:ext cx="1686100" cy="1460162"/>
              <a:chOff x="0" y="0"/>
              <a:chExt cx="6350000" cy="5499100"/>
            </a:xfrm>
          </p:grpSpPr>
          <p:sp>
            <p:nvSpPr>
              <p:cNvPr id="6" name="Freeform 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33DF"/>
              </a:solidFill>
            </p:spPr>
          </p:sp>
        </p:grpSp>
      </p:grpSp>
      <p:sp>
        <p:nvSpPr>
          <p:cNvPr id="7" name="Freeform 7"/>
          <p:cNvSpPr/>
          <p:nvPr/>
        </p:nvSpPr>
        <p:spPr>
          <a:xfrm>
            <a:off x="16240637"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8" name="TextBox 8"/>
          <p:cNvSpPr txBox="1"/>
          <p:nvPr/>
        </p:nvSpPr>
        <p:spPr>
          <a:xfrm>
            <a:off x="449202" y="1079962"/>
            <a:ext cx="6482337" cy="1038225"/>
          </a:xfrm>
          <a:prstGeom prst="rect">
            <a:avLst/>
          </a:prstGeom>
        </p:spPr>
        <p:txBody>
          <a:bodyPr lIns="0" tIns="0" rIns="0" bIns="0" rtlCol="0" anchor="t">
            <a:spAutoFit/>
          </a:bodyPr>
          <a:lstStyle/>
          <a:p>
            <a:pPr>
              <a:lnSpc>
                <a:spcPts val="8400"/>
              </a:lnSpc>
            </a:pPr>
            <a:r>
              <a:rPr lang="en-US" sz="6000">
                <a:solidFill>
                  <a:srgbClr val="000000"/>
                </a:solidFill>
                <a:latin typeface="Playlist Script"/>
              </a:rPr>
              <a:t>Bonus Round Question 3</a:t>
            </a:r>
          </a:p>
        </p:txBody>
      </p:sp>
      <p:sp>
        <p:nvSpPr>
          <p:cNvPr id="9" name="Freeform 9"/>
          <p:cNvSpPr/>
          <p:nvPr/>
        </p:nvSpPr>
        <p:spPr>
          <a:xfrm>
            <a:off x="0" y="8234506"/>
            <a:ext cx="2047363" cy="2052494"/>
          </a:xfrm>
          <a:custGeom>
            <a:avLst/>
            <a:gdLst/>
            <a:ahLst/>
            <a:cxnLst/>
            <a:rect l="l" t="t" r="r" b="b"/>
            <a:pathLst>
              <a:path w="2047363" h="2052494">
                <a:moveTo>
                  <a:pt x="0" y="0"/>
                </a:moveTo>
                <a:lnTo>
                  <a:pt x="2047363" y="0"/>
                </a:lnTo>
                <a:lnTo>
                  <a:pt x="2047363" y="2052494"/>
                </a:lnTo>
                <a:lnTo>
                  <a:pt x="0" y="2052494"/>
                </a:lnTo>
                <a:lnTo>
                  <a:pt x="0" y="0"/>
                </a:lnTo>
                <a:close/>
              </a:path>
            </a:pathLst>
          </a:custGeom>
          <a:blipFill>
            <a:blip r:embed="rId2"/>
            <a:stretch>
              <a:fillRect/>
            </a:stretch>
          </a:blipFill>
        </p:spPr>
      </p:sp>
      <p:sp>
        <p:nvSpPr>
          <p:cNvPr id="10" name="TextBox 10"/>
          <p:cNvSpPr txBox="1"/>
          <p:nvPr/>
        </p:nvSpPr>
        <p:spPr>
          <a:xfrm>
            <a:off x="0" y="2486338"/>
            <a:ext cx="18288000" cy="6650356"/>
          </a:xfrm>
          <a:prstGeom prst="rect">
            <a:avLst/>
          </a:prstGeom>
        </p:spPr>
        <p:txBody>
          <a:bodyPr lIns="0" tIns="0" rIns="0" bIns="0" rtlCol="0" anchor="t">
            <a:spAutoFit/>
          </a:bodyPr>
          <a:lstStyle/>
          <a:p>
            <a:pPr algn="ctr">
              <a:lnSpc>
                <a:spcPts val="8819"/>
              </a:lnSpc>
              <a:spcBef>
                <a:spcPct val="0"/>
              </a:spcBef>
            </a:pPr>
            <a:r>
              <a:rPr lang="en-US" sz="6299" spc="566">
                <a:solidFill>
                  <a:srgbClr val="FFFFFF"/>
                </a:solidFill>
                <a:latin typeface="Hussar Bold"/>
              </a:rPr>
              <a:t>KANSAS CITY’S NICKNAME IS THE CITY OF FOUNTAINS. THEY HAVE MORE FOUNTAINS THAN ANY OTHER CITY OTHER THAN ROME. HOW MANY REGISTERED FOUNTAINS DO THEY HAVE? </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635613" y="2142009"/>
            <a:ext cx="17448536" cy="7839486"/>
          </a:xfrm>
          <a:custGeom>
            <a:avLst/>
            <a:gdLst/>
            <a:ahLst/>
            <a:cxnLst/>
            <a:rect l="l" t="t" r="r" b="b"/>
            <a:pathLst>
              <a:path w="17448536" h="7839486">
                <a:moveTo>
                  <a:pt x="0" y="0"/>
                </a:moveTo>
                <a:lnTo>
                  <a:pt x="17448536" y="0"/>
                </a:lnTo>
                <a:lnTo>
                  <a:pt x="17448536" y="7839487"/>
                </a:lnTo>
                <a:lnTo>
                  <a:pt x="0" y="7839487"/>
                </a:lnTo>
                <a:lnTo>
                  <a:pt x="0" y="0"/>
                </a:lnTo>
                <a:close/>
              </a:path>
            </a:pathLst>
          </a:custGeom>
          <a:blipFill>
            <a:blip r:embed="rId2"/>
            <a:stretch>
              <a:fillRect t="-20753" b="-20753"/>
            </a:stretch>
          </a:blipFill>
        </p:spPr>
      </p:sp>
      <p:sp>
        <p:nvSpPr>
          <p:cNvPr id="3" name="Freeform 3"/>
          <p:cNvSpPr/>
          <p:nvPr/>
        </p:nvSpPr>
        <p:spPr>
          <a:xfrm>
            <a:off x="0" y="0"/>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3"/>
            <a:stretch>
              <a:fillRect t="-75521" b="-75521"/>
            </a:stretch>
          </a:blipFill>
        </p:spPr>
      </p:sp>
      <p:sp>
        <p:nvSpPr>
          <p:cNvPr id="4" name="TextBox 4"/>
          <p:cNvSpPr txBox="1"/>
          <p:nvPr/>
        </p:nvSpPr>
        <p:spPr>
          <a:xfrm>
            <a:off x="2916626" y="-159185"/>
            <a:ext cx="12355573" cy="2205732"/>
          </a:xfrm>
          <a:prstGeom prst="rect">
            <a:avLst/>
          </a:prstGeom>
        </p:spPr>
        <p:txBody>
          <a:bodyPr lIns="0" tIns="0" rIns="0" bIns="0" rtlCol="0" anchor="t">
            <a:spAutoFit/>
          </a:bodyPr>
          <a:lstStyle/>
          <a:p>
            <a:pPr algn="ctr">
              <a:lnSpc>
                <a:spcPts val="17185"/>
              </a:lnSpc>
            </a:pPr>
            <a:r>
              <a:rPr lang="en-US" sz="12275" dirty="0">
                <a:solidFill>
                  <a:srgbClr val="FFFFFF"/>
                </a:solidFill>
                <a:latin typeface="Playlist Script"/>
              </a:rPr>
              <a:t>Bonus Round Answers</a:t>
            </a:r>
          </a:p>
        </p:txBody>
      </p:sp>
      <p:sp>
        <p:nvSpPr>
          <p:cNvPr id="5" name="Freeform 5"/>
          <p:cNvSpPr/>
          <p:nvPr/>
        </p:nvSpPr>
        <p:spPr>
          <a:xfrm>
            <a:off x="788013" y="2294409"/>
            <a:ext cx="17448536" cy="7839486"/>
          </a:xfrm>
          <a:custGeom>
            <a:avLst/>
            <a:gdLst/>
            <a:ahLst/>
            <a:cxnLst/>
            <a:rect l="l" t="t" r="r" b="b"/>
            <a:pathLst>
              <a:path w="17448536" h="7839486">
                <a:moveTo>
                  <a:pt x="0" y="0"/>
                </a:moveTo>
                <a:lnTo>
                  <a:pt x="17448536" y="0"/>
                </a:lnTo>
                <a:lnTo>
                  <a:pt x="17448536" y="7839487"/>
                </a:lnTo>
                <a:lnTo>
                  <a:pt x="0" y="7839487"/>
                </a:lnTo>
                <a:lnTo>
                  <a:pt x="0" y="0"/>
                </a:lnTo>
                <a:close/>
              </a:path>
            </a:pathLst>
          </a:custGeom>
          <a:blipFill>
            <a:blip r:embed="rId2"/>
            <a:stretch>
              <a:fillRect t="-20753" b="-20753"/>
            </a:stretch>
          </a:blipFill>
        </p:spPr>
      </p:sp>
      <p:sp>
        <p:nvSpPr>
          <p:cNvPr id="6" name="TextBox 6"/>
          <p:cNvSpPr txBox="1"/>
          <p:nvPr/>
        </p:nvSpPr>
        <p:spPr>
          <a:xfrm>
            <a:off x="635613" y="2237703"/>
            <a:ext cx="16917599" cy="2724272"/>
          </a:xfrm>
          <a:prstGeom prst="rect">
            <a:avLst/>
          </a:prstGeom>
        </p:spPr>
        <p:txBody>
          <a:bodyPr lIns="0" tIns="0" rIns="0" bIns="0" rtlCol="0" anchor="t">
            <a:spAutoFit/>
          </a:bodyPr>
          <a:lstStyle/>
          <a:p>
            <a:pPr marL="1158347" lvl="1" indent="-742950">
              <a:lnSpc>
                <a:spcPts val="5387"/>
              </a:lnSpc>
              <a:buFont typeface="+mj-lt"/>
              <a:buAutoNum type="arabicPeriod"/>
            </a:pPr>
            <a:r>
              <a:rPr lang="en-US" sz="3848" b="1" dirty="0">
                <a:solidFill>
                  <a:srgbClr val="310062"/>
                </a:solidFill>
                <a:latin typeface="Open Sans"/>
              </a:rPr>
              <a:t>Bob Barker</a:t>
            </a:r>
          </a:p>
          <a:p>
            <a:pPr marL="1158347" lvl="1" indent="-742950">
              <a:lnSpc>
                <a:spcPts val="5387"/>
              </a:lnSpc>
              <a:buFont typeface="+mj-lt"/>
              <a:buAutoNum type="arabicPeriod"/>
            </a:pPr>
            <a:r>
              <a:rPr lang="en-US" sz="3848" b="1" dirty="0">
                <a:solidFill>
                  <a:srgbClr val="310062"/>
                </a:solidFill>
                <a:latin typeface="Open Sans"/>
              </a:rPr>
              <a:t>The sinking of the Titanic</a:t>
            </a:r>
          </a:p>
          <a:p>
            <a:pPr marL="1158347" lvl="1" indent="-742950">
              <a:lnSpc>
                <a:spcPts val="5387"/>
              </a:lnSpc>
              <a:buFont typeface="+mj-lt"/>
              <a:buAutoNum type="arabicPeriod"/>
            </a:pPr>
            <a:r>
              <a:rPr lang="en-US" sz="3848" b="1" dirty="0">
                <a:solidFill>
                  <a:srgbClr val="310062"/>
                </a:solidFill>
                <a:latin typeface="Open Sans"/>
              </a:rPr>
              <a:t>200</a:t>
            </a:r>
          </a:p>
          <a:p>
            <a:pPr>
              <a:lnSpc>
                <a:spcPts val="5387"/>
              </a:lnSpc>
            </a:pPr>
            <a:endParaRPr lang="en-US" sz="3848" dirty="0">
              <a:solidFill>
                <a:srgbClr val="310062"/>
              </a:solidFill>
              <a:latin typeface="Open Sans"/>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6">
                                            <p:txEl>
                                              <p:pRg st="0" end="0"/>
                                            </p:txEl>
                                          </p:spTgt>
                                        </p:tgtEl>
                                      </p:cBhvr>
                                    </p:animEffect>
                                    <p:animScale>
                                      <p:cBhvr>
                                        <p:cTn id="7" dur="250" autoRev="1" fill="hold"/>
                                        <p:tgtEl>
                                          <p:spTgt spid="6">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6">
                                            <p:txEl>
                                              <p:pRg st="1" end="1"/>
                                            </p:txEl>
                                          </p:spTgt>
                                        </p:tgtEl>
                                      </p:cBhvr>
                                    </p:animEffect>
                                    <p:animScale>
                                      <p:cBhvr>
                                        <p:cTn id="12" dur="250" autoRev="1" fill="hold"/>
                                        <p:tgtEl>
                                          <p:spTgt spid="6">
                                            <p:txEl>
                                              <p:pRg st="1" end="1"/>
                                            </p:txEl>
                                          </p:spTgt>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6">
                                            <p:txEl>
                                              <p:pRg st="2" end="2"/>
                                            </p:txEl>
                                          </p:spTgt>
                                        </p:tgtEl>
                                      </p:cBhvr>
                                    </p:animEffect>
                                    <p:animScale>
                                      <p:cBhvr>
                                        <p:cTn id="17" dur="250" autoRev="1" fill="hold"/>
                                        <p:tgtEl>
                                          <p:spTgt spid="6">
                                            <p:txEl>
                                              <p:pRg st="2" end="2"/>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0" y="0"/>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3" name="Freeform 3"/>
          <p:cNvSpPr/>
          <p:nvPr/>
        </p:nvSpPr>
        <p:spPr>
          <a:xfrm>
            <a:off x="5921056" y="4020093"/>
            <a:ext cx="5957446" cy="5920212"/>
          </a:xfrm>
          <a:custGeom>
            <a:avLst/>
            <a:gdLst/>
            <a:ahLst/>
            <a:cxnLst/>
            <a:rect l="l" t="t" r="r" b="b"/>
            <a:pathLst>
              <a:path w="5957446" h="5920212">
                <a:moveTo>
                  <a:pt x="0" y="0"/>
                </a:moveTo>
                <a:lnTo>
                  <a:pt x="5957446" y="0"/>
                </a:lnTo>
                <a:lnTo>
                  <a:pt x="5957446" y="5920212"/>
                </a:lnTo>
                <a:lnTo>
                  <a:pt x="0" y="5920212"/>
                </a:lnTo>
                <a:lnTo>
                  <a:pt x="0" y="0"/>
                </a:lnTo>
                <a:close/>
              </a:path>
            </a:pathLst>
          </a:custGeom>
          <a:blipFill>
            <a:blip r:embed="rId3"/>
            <a:stretch>
              <a:fillRect/>
            </a:stretch>
          </a:blipFill>
        </p:spPr>
      </p:sp>
      <p:sp>
        <p:nvSpPr>
          <p:cNvPr id="4" name="TextBox 4"/>
          <p:cNvSpPr txBox="1"/>
          <p:nvPr/>
        </p:nvSpPr>
        <p:spPr>
          <a:xfrm>
            <a:off x="0" y="2185801"/>
            <a:ext cx="18516394" cy="1999179"/>
          </a:xfrm>
          <a:prstGeom prst="rect">
            <a:avLst/>
          </a:prstGeom>
        </p:spPr>
        <p:txBody>
          <a:bodyPr lIns="0" tIns="0" rIns="0" bIns="0" rtlCol="0" anchor="t">
            <a:spAutoFit/>
          </a:bodyPr>
          <a:lstStyle/>
          <a:p>
            <a:pPr algn="ctr">
              <a:lnSpc>
                <a:spcPts val="16334"/>
              </a:lnSpc>
            </a:pPr>
            <a:r>
              <a:rPr lang="en-US" sz="11667" dirty="0">
                <a:solidFill>
                  <a:srgbClr val="FFFFFF"/>
                </a:solidFill>
                <a:latin typeface="Josefin Sans Bold"/>
              </a:rPr>
              <a:t>And this winners are...</a:t>
            </a:r>
          </a:p>
        </p:txBody>
      </p:sp>
      <p:sp>
        <p:nvSpPr>
          <p:cNvPr id="5" name="TextBox 5"/>
          <p:cNvSpPr txBox="1"/>
          <p:nvPr/>
        </p:nvSpPr>
        <p:spPr>
          <a:xfrm>
            <a:off x="114197" y="473603"/>
            <a:ext cx="18288000" cy="530035"/>
          </a:xfrm>
          <a:prstGeom prst="rect">
            <a:avLst/>
          </a:prstGeom>
        </p:spPr>
        <p:txBody>
          <a:bodyPr lIns="0" tIns="0" rIns="0" bIns="0" rtlCol="0" anchor="t">
            <a:spAutoFit/>
          </a:bodyPr>
          <a:lstStyle/>
          <a:p>
            <a:pPr algn="ctr">
              <a:lnSpc>
                <a:spcPts val="4385"/>
              </a:lnSpc>
              <a:spcBef>
                <a:spcPct val="0"/>
              </a:spcBef>
            </a:pPr>
            <a:r>
              <a:rPr lang="en-US" sz="3132" spc="281" dirty="0">
                <a:solidFill>
                  <a:srgbClr val="FFFFFF"/>
                </a:solidFill>
                <a:latin typeface="Hussar Bold"/>
              </a:rPr>
              <a:t>PLEASE WAIT A MOMENT WHILE THE TRIVIA MASTERS TALLY THE SCORES</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228394" y="0"/>
            <a:ext cx="18516394" cy="10425157"/>
          </a:xfrm>
          <a:custGeom>
            <a:avLst/>
            <a:gdLst/>
            <a:ahLst/>
            <a:cxnLst/>
            <a:rect l="l" t="t" r="r" b="b"/>
            <a:pathLst>
              <a:path w="18516394" h="10425157">
                <a:moveTo>
                  <a:pt x="0" y="0"/>
                </a:moveTo>
                <a:lnTo>
                  <a:pt x="18516394" y="0"/>
                </a:lnTo>
                <a:lnTo>
                  <a:pt x="18516394" y="10425157"/>
                </a:lnTo>
                <a:lnTo>
                  <a:pt x="0" y="10425157"/>
                </a:lnTo>
                <a:lnTo>
                  <a:pt x="0" y="0"/>
                </a:lnTo>
                <a:close/>
              </a:path>
            </a:pathLst>
          </a:custGeom>
          <a:blipFill>
            <a:blip r:embed="rId2"/>
            <a:stretch>
              <a:fillRect t="-75521" b="-75521"/>
            </a:stretch>
          </a:blipFill>
        </p:spPr>
      </p:sp>
      <p:sp>
        <p:nvSpPr>
          <p:cNvPr id="3" name="Freeform 3"/>
          <p:cNvSpPr/>
          <p:nvPr/>
        </p:nvSpPr>
        <p:spPr>
          <a:xfrm>
            <a:off x="3144073" y="-1409700"/>
            <a:ext cx="11999854" cy="10199876"/>
          </a:xfrm>
          <a:custGeom>
            <a:avLst/>
            <a:gdLst/>
            <a:ahLst/>
            <a:cxnLst/>
            <a:rect l="l" t="t" r="r" b="b"/>
            <a:pathLst>
              <a:path w="11999854" h="10199876">
                <a:moveTo>
                  <a:pt x="0" y="0"/>
                </a:moveTo>
                <a:lnTo>
                  <a:pt x="11999854" y="0"/>
                </a:lnTo>
                <a:lnTo>
                  <a:pt x="11999854" y="10199876"/>
                </a:lnTo>
                <a:lnTo>
                  <a:pt x="0" y="10199876"/>
                </a:lnTo>
                <a:lnTo>
                  <a:pt x="0" y="0"/>
                </a:lnTo>
                <a:close/>
              </a:path>
            </a:pathLst>
          </a:custGeom>
          <a:blipFill>
            <a:blip r:embed="rId3"/>
            <a:stretch>
              <a:fillRect/>
            </a:stretch>
          </a:blipFill>
        </p:spPr>
      </p:sp>
      <p:sp>
        <p:nvSpPr>
          <p:cNvPr id="4" name="TextBox 4"/>
          <p:cNvSpPr txBox="1"/>
          <p:nvPr/>
        </p:nvSpPr>
        <p:spPr>
          <a:xfrm>
            <a:off x="90148" y="7660719"/>
            <a:ext cx="17879310" cy="2539157"/>
          </a:xfrm>
          <a:prstGeom prst="rect">
            <a:avLst/>
          </a:prstGeom>
        </p:spPr>
        <p:txBody>
          <a:bodyPr wrap="square" lIns="0" tIns="0" rIns="0" bIns="0" rtlCol="0" anchor="t">
            <a:spAutoFit/>
          </a:bodyPr>
          <a:lstStyle/>
          <a:p>
            <a:pPr algn="ctr">
              <a:lnSpc>
                <a:spcPts val="19844"/>
              </a:lnSpc>
            </a:pPr>
            <a:r>
              <a:rPr lang="en-US" sz="14174" dirty="0">
                <a:solidFill>
                  <a:srgbClr val="FFFFFF"/>
                </a:solidFill>
                <a:latin typeface="Playlist Script"/>
              </a:rPr>
              <a:t>We hope you had fun!</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999</TotalTime>
  <Words>2055</Words>
  <Application>Microsoft Office PowerPoint</Application>
  <PresentationFormat>Custom</PresentationFormat>
  <Paragraphs>292</Paragraphs>
  <Slides>95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95</vt:i4>
      </vt:variant>
    </vt:vector>
  </HeadingPairs>
  <TitlesOfParts>
    <vt:vector size="105" baseType="lpstr">
      <vt:lpstr>Open Sans</vt:lpstr>
      <vt:lpstr>Glacial Indifference</vt:lpstr>
      <vt:lpstr>Open Sans Bold</vt:lpstr>
      <vt:lpstr>Playlist Script</vt:lpstr>
      <vt:lpstr>Calibri</vt:lpstr>
      <vt:lpstr>Josefin Sans Bold</vt:lpstr>
      <vt:lpstr>Arial</vt:lpstr>
      <vt:lpstr>Glacial Indifference Bold</vt:lpstr>
      <vt:lpstr>Hussar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 MAPP Trivia Night</dc:title>
  <dc:creator>Daniel, Kara M.</dc:creator>
  <cp:lastModifiedBy>Daniel, Kara M.</cp:lastModifiedBy>
  <cp:revision>31</cp:revision>
  <dcterms:created xsi:type="dcterms:W3CDTF">2006-08-16T00:00:00Z</dcterms:created>
  <dcterms:modified xsi:type="dcterms:W3CDTF">2024-04-18T17:57:12Z</dcterms:modified>
  <dc:identifier>DAF7j62fcsM</dc:identifier>
</cp:coreProperties>
</file>